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1"/>
  </p:notesMasterIdLst>
  <p:handoutMasterIdLst>
    <p:handoutMasterId r:id="rId22"/>
  </p:handoutMasterIdLst>
  <p:sldIdLst>
    <p:sldId id="290" r:id="rId3"/>
    <p:sldId id="258" r:id="rId4"/>
    <p:sldId id="259" r:id="rId5"/>
    <p:sldId id="281" r:id="rId6"/>
    <p:sldId id="282" r:id="rId7"/>
    <p:sldId id="263" r:id="rId8"/>
    <p:sldId id="283" r:id="rId9"/>
    <p:sldId id="284" r:id="rId10"/>
    <p:sldId id="265" r:id="rId11"/>
    <p:sldId id="267" r:id="rId12"/>
    <p:sldId id="269" r:id="rId13"/>
    <p:sldId id="285" r:id="rId14"/>
    <p:sldId id="289" r:id="rId15"/>
    <p:sldId id="286" r:id="rId16"/>
    <p:sldId id="287" r:id="rId17"/>
    <p:sldId id="288" r:id="rId18"/>
    <p:sldId id="268" r:id="rId19"/>
    <p:sldId id="274" r:id="rId20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11" autoAdjust="0"/>
    <p:restoredTop sz="76190" autoAdjust="0"/>
  </p:normalViewPr>
  <p:slideViewPr>
    <p:cSldViewPr>
      <p:cViewPr>
        <p:scale>
          <a:sx n="64" d="100"/>
          <a:sy n="64" d="100"/>
        </p:scale>
        <p:origin x="-1404" y="-5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DF4F8A93-21CB-47EB-B2ED-460CA38B59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8689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155EEC0B-8E20-4487-BBBA-27ECE57976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70870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EEC0B-8E20-4487-BBBA-27ECE579764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64264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478">
              <a:defRPr/>
            </a:pPr>
            <a:r>
              <a:rPr lang="ja-JP" altLang="en-US" sz="1300" dirty="0"/>
              <a:t>そして、いじめは拡大していき、クラスメイトもどんどん観衆になっていきました。</a:t>
            </a:r>
            <a:endParaRPr lang="en-US" altLang="ja-JP" sz="1300" dirty="0"/>
          </a:p>
          <a:p>
            <a:pPr defTabSz="990478">
              <a:defRPr/>
            </a:pPr>
            <a:endParaRPr lang="en-US" altLang="ja-JP" sz="1300" dirty="0"/>
          </a:p>
          <a:p>
            <a:pPr defTabSz="990478">
              <a:defRPr/>
            </a:pPr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このときのＡのつらい気持ちを生徒に感じてもらうように話す</a:t>
            </a:r>
            <a:endParaRPr kumimoji="1" lang="en-US" altLang="ja-JP" dirty="0" smtClean="0"/>
          </a:p>
          <a:p>
            <a:pPr defTabSz="990478">
              <a:defRPr/>
            </a:pPr>
            <a:endParaRPr lang="en-US" altLang="ja-JP" sz="1300" dirty="0"/>
          </a:p>
          <a:p>
            <a:r>
              <a:rPr kumimoji="1" lang="ja-JP" altLang="en-US" dirty="0" smtClean="0"/>
              <a:t>いじめにおける観衆という言葉は　→次のスライド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EEC0B-8E20-4487-BBBA-27ECE579764E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89588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いじめにおける観衆は、そのいじめをはやしたてたり、面白がって見てる人のことをいいます。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これをいじめの四層構造といいます。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EEC0B-8E20-4487-BBBA-27ECE579764E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69417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先ほど見せたこのグループチャットでのやり取りが今回のいじめのきっかけになりました。（スライド１５、１６、１７、１８を見せる）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EEC0B-8E20-4487-BBBA-27ECE579764E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37578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実はいま中学生でこのようにＬＩＮＥなどのグループチャットが原因で、いじめが起きているかなり多いです。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今回みなさんには、</a:t>
            </a:r>
            <a:endParaRPr kumimoji="1" lang="en-US" altLang="ja-JP" dirty="0" smtClean="0"/>
          </a:p>
          <a:p>
            <a:r>
              <a:rPr lang="ja-JP" altLang="en-US" sz="1300" dirty="0"/>
              <a:t>・どういう発言がよくなかったのか？</a:t>
            </a:r>
            <a:endParaRPr lang="en-US" altLang="ja-JP" sz="1300" dirty="0"/>
          </a:p>
          <a:p>
            <a:r>
              <a:rPr lang="ja-JP" altLang="en-US" sz="1300" dirty="0"/>
              <a:t>・どういう発言でいじめを防げたのか？</a:t>
            </a:r>
            <a:endParaRPr lang="en-US" altLang="ja-JP" sz="1300" dirty="0"/>
          </a:p>
          <a:p>
            <a:r>
              <a:rPr lang="ja-JP" altLang="en-US" sz="1300" dirty="0"/>
              <a:t>という</a:t>
            </a:r>
            <a:r>
              <a:rPr lang="ja-JP" altLang="en-US" sz="1300"/>
              <a:t>のを考えてもらいたいと思います。</a:t>
            </a:r>
          </a:p>
          <a:p>
            <a:endParaRPr lang="en-US" altLang="ja-JP" sz="13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EEC0B-8E20-4487-BBBA-27ECE579764E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820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最近、Ａ君は元気がありません。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EEC0B-8E20-4487-BBBA-27ECE579764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2491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６人のグループチャット（ＬＩＮＥなど）での会話です。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EEC0B-8E20-4487-BBBA-27ECE579764E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59922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478">
              <a:defRPr/>
            </a:pPr>
            <a:r>
              <a:rPr lang="ja-JP" altLang="en-US" sz="1300" dirty="0"/>
              <a:t>来週の球技大会勝てるかな～？</a:t>
            </a:r>
          </a:p>
          <a:p>
            <a:r>
              <a:rPr kumimoji="1" lang="ja-JP" altLang="en-US" dirty="0" smtClean="0"/>
              <a:t>どう</a:t>
            </a:r>
            <a:r>
              <a:rPr kumimoji="1" lang="ja-JP" altLang="en-US" dirty="0" err="1" smtClean="0"/>
              <a:t>やろな</a:t>
            </a:r>
            <a:r>
              <a:rPr kumimoji="1" lang="ja-JP" altLang="en-US" dirty="0" smtClean="0"/>
              <a:t>～</a:t>
            </a:r>
            <a:endParaRPr kumimoji="1" lang="en-US" altLang="ja-JP" dirty="0" smtClean="0"/>
          </a:p>
          <a:p>
            <a:pPr defTabSz="990478">
              <a:defRPr/>
            </a:pPr>
            <a:r>
              <a:rPr lang="ja-JP" altLang="en-US" sz="1300" dirty="0"/>
              <a:t>俺らのチームめちゃ弱いから微妙（笑）</a:t>
            </a:r>
            <a:endParaRPr lang="en-US" altLang="ja-JP" sz="1300" dirty="0"/>
          </a:p>
          <a:p>
            <a:pPr defTabSz="990478">
              <a:defRPr/>
            </a:pPr>
            <a:r>
              <a:rPr lang="ja-JP" altLang="en-US" sz="1300" dirty="0"/>
              <a:t>たしかに、Ａってかなり運動音痴よな！（Ａがそのチームにいます）</a:t>
            </a:r>
            <a:endParaRPr lang="en-US" altLang="ja-JP" sz="1300" dirty="0"/>
          </a:p>
          <a:p>
            <a:pPr defTabSz="990478">
              <a:defRPr/>
            </a:pPr>
            <a:r>
              <a:rPr lang="ja-JP" altLang="en-US" sz="1300" dirty="0"/>
              <a:t>あいつ休んだら勝てるかも</a:t>
            </a:r>
            <a:r>
              <a:rPr lang="ja-JP" altLang="en-US" sz="1300" dirty="0" err="1"/>
              <a:t>な笑</a:t>
            </a:r>
            <a:r>
              <a:rPr lang="ja-JP" altLang="en-US" sz="1300" dirty="0"/>
              <a:t>（冗談半分で言っている。いじめではなく、いじりのつもり。）</a:t>
            </a:r>
          </a:p>
          <a:p>
            <a:pPr defTabSz="990478">
              <a:defRPr/>
            </a:pPr>
            <a:endParaRPr lang="en-US" altLang="ja-JP" sz="1300" dirty="0"/>
          </a:p>
          <a:p>
            <a:pPr defTabSz="990478">
              <a:defRPr/>
            </a:pPr>
            <a:endParaRPr lang="ja-JP" altLang="en-US" sz="1300" dirty="0"/>
          </a:p>
          <a:p>
            <a:pPr defTabSz="990478">
              <a:defRPr/>
            </a:pPr>
            <a:endParaRPr lang="en-US" altLang="ja-JP" sz="1300" dirty="0"/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EEC0B-8E20-4487-BBBA-27ECE579764E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5455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478">
              <a:defRPr/>
            </a:pPr>
            <a:r>
              <a:rPr lang="ja-JP" altLang="en-US" sz="1300" dirty="0"/>
              <a:t>いやー勝ちたかったな</a:t>
            </a:r>
            <a:endParaRPr lang="en-US" altLang="ja-JP" sz="1300" dirty="0"/>
          </a:p>
          <a:p>
            <a:pPr defTabSz="990478">
              <a:defRPr/>
            </a:pPr>
            <a:r>
              <a:rPr lang="ja-JP" altLang="en-US" sz="1300" dirty="0"/>
              <a:t>放課後にも練習したのに</a:t>
            </a:r>
            <a:r>
              <a:rPr lang="ja-JP" altLang="en-US" sz="1300" dirty="0" err="1"/>
              <a:t>な</a:t>
            </a:r>
            <a:endParaRPr lang="ja-JP" altLang="en-US" sz="1300" dirty="0"/>
          </a:p>
          <a:p>
            <a:pPr defTabSz="990478">
              <a:defRPr/>
            </a:pPr>
            <a:r>
              <a:rPr lang="ja-JP" altLang="en-US" sz="1300" dirty="0"/>
              <a:t>やっぱり、Ａがおるチームが足</a:t>
            </a:r>
            <a:r>
              <a:rPr lang="ja-JP" altLang="en-US" sz="1300" dirty="0" err="1"/>
              <a:t>ひっぱ</a:t>
            </a:r>
            <a:r>
              <a:rPr lang="ja-JP" altLang="en-US" sz="1300" dirty="0"/>
              <a:t>たな</a:t>
            </a:r>
            <a:endParaRPr lang="en-US" altLang="ja-JP" sz="1300" dirty="0"/>
          </a:p>
          <a:p>
            <a:pPr defTabSz="990478">
              <a:defRPr/>
            </a:pPr>
            <a:r>
              <a:rPr lang="ja-JP" altLang="en-US" sz="1300" dirty="0"/>
              <a:t>しかもＡは放課後練きてなくなかった？</a:t>
            </a:r>
          </a:p>
          <a:p>
            <a:pPr defTabSz="990478">
              <a:defRPr/>
            </a:pPr>
            <a:r>
              <a:rPr lang="ja-JP" altLang="en-US" sz="1300" dirty="0"/>
              <a:t>ほんまそれ</a:t>
            </a:r>
          </a:p>
          <a:p>
            <a:pPr defTabSz="990478">
              <a:defRPr/>
            </a:pPr>
            <a:endParaRPr lang="ja-JP" altLang="en-US" sz="1300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EEC0B-8E20-4487-BBBA-27ECE579764E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80324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err="1" smtClean="0"/>
              <a:t>まじうざ</a:t>
            </a:r>
            <a:r>
              <a:rPr kumimoji="1" lang="ja-JP" altLang="en-US" dirty="0" smtClean="0"/>
              <a:t>いな</a:t>
            </a:r>
            <a:endParaRPr kumimoji="1" lang="en-US" altLang="ja-JP" dirty="0" smtClean="0"/>
          </a:p>
          <a:p>
            <a:r>
              <a:rPr kumimoji="1" lang="ja-JP" altLang="en-US" dirty="0" smtClean="0"/>
              <a:t>明日からＡ無視しようぜ</a:t>
            </a:r>
            <a:endParaRPr kumimoji="1" lang="en-US" altLang="ja-JP" dirty="0" smtClean="0"/>
          </a:p>
          <a:p>
            <a:r>
              <a:rPr kumimoji="1" lang="ja-JP" altLang="en-US" dirty="0" smtClean="0"/>
              <a:t>了解</a:t>
            </a:r>
            <a:endParaRPr kumimoji="1" lang="en-US" altLang="ja-JP" dirty="0" smtClean="0"/>
          </a:p>
          <a:p>
            <a:r>
              <a:rPr kumimoji="1" lang="ja-JP" altLang="en-US" dirty="0" smtClean="0"/>
              <a:t>そやな</a:t>
            </a:r>
            <a:endParaRPr kumimoji="1" lang="en-US" altLang="ja-JP" dirty="0" smtClean="0"/>
          </a:p>
          <a:p>
            <a:r>
              <a:rPr kumimoji="1" lang="ja-JP" altLang="en-US" dirty="0" smtClean="0"/>
              <a:t>おけ</a:t>
            </a:r>
            <a:endParaRPr kumimoji="1" lang="en-US" altLang="ja-JP" dirty="0" smtClean="0"/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EEC0B-8E20-4487-BBBA-27ECE579764E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97249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z="1300" dirty="0"/>
              <a:t>グループチャットでの</a:t>
            </a:r>
            <a:r>
              <a:rPr lang="en-US" altLang="ja-JP" sz="1300" dirty="0"/>
              <a:t/>
            </a:r>
            <a:br>
              <a:rPr lang="en-US" altLang="ja-JP" sz="1300" dirty="0"/>
            </a:br>
            <a:r>
              <a:rPr lang="ja-JP" altLang="en-US" sz="1300" dirty="0"/>
              <a:t>陰口がきっかけとなり、</a:t>
            </a:r>
            <a:r>
              <a:rPr lang="en-US" altLang="ja-JP" sz="1300" dirty="0"/>
              <a:t/>
            </a:r>
            <a:br>
              <a:rPr lang="en-US" altLang="ja-JP" sz="1300" dirty="0"/>
            </a:br>
            <a:r>
              <a:rPr lang="ja-JP" altLang="en-US" sz="1300" dirty="0"/>
              <a:t>Ａのいじめがはじまりました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EEC0B-8E20-4487-BBBA-27ECE579764E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2164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z="1300" dirty="0"/>
              <a:t>Ａは無視され、ひそひそ話されることになりました</a:t>
            </a:r>
            <a:endParaRPr lang="en-US" altLang="ja-JP" sz="1300" dirty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Ａのつらい気持ちを生徒に感じてもらうように話す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EEC0B-8E20-4487-BBBA-27ECE579764E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8587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z="1300" dirty="0"/>
              <a:t>Ａがふとしたきっかけで、自分がいないでグループで</a:t>
            </a:r>
            <a:r>
              <a:rPr lang="en-US" altLang="ja-JP" sz="1300" dirty="0"/>
              <a:t/>
            </a:r>
            <a:br>
              <a:rPr lang="en-US" altLang="ja-JP" sz="1300" dirty="0"/>
            </a:br>
            <a:r>
              <a:rPr lang="ja-JP" altLang="en-US" sz="1300" dirty="0"/>
              <a:t>自分の悪口を言われていることを知ってしまうのです。</a:t>
            </a:r>
            <a:endParaRPr lang="en-US" altLang="ja-JP" sz="1300" dirty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このときのＡのつらい気持ちを生徒に感じてもらうように話す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EEC0B-8E20-4487-BBBA-27ECE579764E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6720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E0F49-2143-4D13-A7AA-4DEC479C81FE}" type="datetimeFigureOut">
              <a:rPr kumimoji="1" lang="ja-JP" altLang="en-US" smtClean="0"/>
              <a:t>2016/3/15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A8B00-B629-4C9B-AAC1-66F281C8CE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8462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E0F49-2143-4D13-A7AA-4DEC479C81FE}" type="datetimeFigureOut">
              <a:rPr kumimoji="1" lang="ja-JP" altLang="en-US" smtClean="0"/>
              <a:t>2016/3/15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A8B00-B629-4C9B-AAC1-66F281C8CE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948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E0F49-2143-4D13-A7AA-4DEC479C81FE}" type="datetimeFigureOut">
              <a:rPr kumimoji="1" lang="ja-JP" altLang="en-US" smtClean="0"/>
              <a:t>2016/3/15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A8B00-B629-4C9B-AAC1-66F281C8CE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36076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09FAD-93B4-4A0B-9A80-5BF66685B013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2016/3/15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09BD6C-D03A-4EF9-8350-5FE813A7D2E7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9715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5B63F-399A-4A5F-BE86-245DA197BD69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2016/3/15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CF368-2EA8-4515-B7EA-8872AEEC197B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9046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2DD9C-E689-400C-A118-28441AD75208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2016/3/15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123F2-F484-49DD-8751-7D9A48D05991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7456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91930-8FCC-4DE0-BA18-7EF6C10669B4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2016/3/15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D59F7-358B-421A-A57B-1A38291D6A06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5861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FCED3-52B7-4743-9A14-F253C2C8B740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2016/3/15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D3F8B-DDE4-48EA-87E6-489971F3ED52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9938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0278F-B637-466B-9A00-0243D20617D1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2016/3/15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497C4-E1E1-4B96-B576-D994C17AC8D0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6729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41A19-FC3D-462C-95B6-8554A4E6EC26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2016/3/15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B3E52-3BC5-4474-89AC-D1A03C34B032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8439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50B1A-F750-473E-8461-83239FF5769B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2016/3/15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5F595-C072-493C-AB31-49DC118C0519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524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E0F49-2143-4D13-A7AA-4DEC479C81FE}" type="datetimeFigureOut">
              <a:rPr kumimoji="1" lang="ja-JP" altLang="en-US" smtClean="0"/>
              <a:t>2016/3/15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A8B00-B629-4C9B-AAC1-66F281C8CE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23017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777EA-4280-4CC6-A306-E67FDCB5EB48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2016/3/15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81074-0753-462C-8903-376275DCC68A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3985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D5134-58A6-47F0-BC70-AC197A80D657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2016/3/15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8A16E-A70E-4A2A-B64B-096DABF64F30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6892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2C233-6498-4C5F-9C8E-802008F07D4D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2016/3/15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2F540-BAE9-4F15-8033-09ED7388280A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4656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B9FF2-ACDD-4D46-9C8D-7A67819D81D8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2016/3/15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8DC19-0C48-47DF-B8DA-5F69D94442E6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564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E0F49-2143-4D13-A7AA-4DEC479C81FE}" type="datetimeFigureOut">
              <a:rPr kumimoji="1" lang="ja-JP" altLang="en-US" smtClean="0"/>
              <a:t>2016/3/15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A8B00-B629-4C9B-AAC1-66F281C8CE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2432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E0F49-2143-4D13-A7AA-4DEC479C81FE}" type="datetimeFigureOut">
              <a:rPr kumimoji="1" lang="ja-JP" altLang="en-US" smtClean="0"/>
              <a:t>2016/3/15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A8B00-B629-4C9B-AAC1-66F281C8CE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4110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E0F49-2143-4D13-A7AA-4DEC479C81FE}" type="datetimeFigureOut">
              <a:rPr kumimoji="1" lang="ja-JP" altLang="en-US" smtClean="0"/>
              <a:t>2016/3/15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A8B00-B629-4C9B-AAC1-66F281C8CE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796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E0F49-2143-4D13-A7AA-4DEC479C81FE}" type="datetimeFigureOut">
              <a:rPr kumimoji="1" lang="ja-JP" altLang="en-US" smtClean="0"/>
              <a:t>2016/3/15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A8B00-B629-4C9B-AAC1-66F281C8CE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1137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E0F49-2143-4D13-A7AA-4DEC479C81FE}" type="datetimeFigureOut">
              <a:rPr kumimoji="1" lang="ja-JP" altLang="en-US" smtClean="0"/>
              <a:t>2016/3/15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A8B00-B629-4C9B-AAC1-66F281C8CE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9058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E0F49-2143-4D13-A7AA-4DEC479C81FE}" type="datetimeFigureOut">
              <a:rPr kumimoji="1" lang="ja-JP" altLang="en-US" smtClean="0"/>
              <a:t>2016/3/15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A8B00-B629-4C9B-AAC1-66F281C8CE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061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E0F49-2143-4D13-A7AA-4DEC479C81FE}" type="datetimeFigureOut">
              <a:rPr kumimoji="1" lang="ja-JP" altLang="en-US" smtClean="0"/>
              <a:t>2016/3/15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A8B00-B629-4C9B-AAC1-66F281C8CE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2106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E0F49-2143-4D13-A7AA-4DEC479C81FE}" type="datetimeFigureOut">
              <a:rPr kumimoji="1" lang="ja-JP" altLang="en-US" smtClean="0"/>
              <a:t>2016/3/15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A8B00-B629-4C9B-AAC1-66F281C8CE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7049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0892697-EEDC-4EA0-B995-D5C113AF1843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2016/3/15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DA9FA5D-1A23-4E7A-8C7D-5CC8D6BC1CE0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084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90056"/>
            <a:ext cx="8229600" cy="1143000"/>
          </a:xfrm>
        </p:spPr>
        <p:txBody>
          <a:bodyPr>
            <a:normAutofit/>
          </a:bodyPr>
          <a:lstStyle/>
          <a:p>
            <a:r>
              <a:rPr kumimoji="1" lang="ja-JP" altLang="en-US" sz="6600" dirty="0" smtClean="0"/>
              <a:t>ネットいじめ</a:t>
            </a:r>
            <a:endParaRPr kumimoji="1" lang="ja-JP" altLang="en-US" sz="6600" dirty="0"/>
          </a:p>
        </p:txBody>
      </p:sp>
    </p:spTree>
    <p:extLst>
      <p:ext uri="{BB962C8B-B14F-4D97-AF65-F5344CB8AC3E}">
        <p14:creationId xmlns:p14="http://schemas.microsoft.com/office/powerpoint/2010/main" val="12379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フローチャート : 結合子 68"/>
          <p:cNvSpPr/>
          <p:nvPr/>
        </p:nvSpPr>
        <p:spPr>
          <a:xfrm>
            <a:off x="2835992" y="757219"/>
            <a:ext cx="1169071" cy="1169071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4800" dirty="0"/>
              <a:t>D</a:t>
            </a:r>
            <a:endParaRPr kumimoji="1" lang="ja-JP" altLang="en-US" sz="1200" dirty="0"/>
          </a:p>
        </p:txBody>
      </p:sp>
      <p:cxnSp>
        <p:nvCxnSpPr>
          <p:cNvPr id="70" name="直線コネクタ 69"/>
          <p:cNvCxnSpPr>
            <a:stCxn id="69" idx="4"/>
          </p:cNvCxnSpPr>
          <p:nvPr/>
        </p:nvCxnSpPr>
        <p:spPr>
          <a:xfrm>
            <a:off x="3420528" y="1926290"/>
            <a:ext cx="0" cy="1044599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 flipH="1">
            <a:off x="2835992" y="2959482"/>
            <a:ext cx="584536" cy="117981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直線コネクタ 71"/>
          <p:cNvCxnSpPr/>
          <p:nvPr/>
        </p:nvCxnSpPr>
        <p:spPr>
          <a:xfrm>
            <a:off x="3420528" y="2965519"/>
            <a:ext cx="586183" cy="1191885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直線コネクタ 72"/>
          <p:cNvCxnSpPr/>
          <p:nvPr/>
        </p:nvCxnSpPr>
        <p:spPr>
          <a:xfrm flipH="1">
            <a:off x="3121458" y="2174248"/>
            <a:ext cx="283511" cy="474386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直線コネクタ 73"/>
          <p:cNvCxnSpPr/>
          <p:nvPr/>
        </p:nvCxnSpPr>
        <p:spPr>
          <a:xfrm>
            <a:off x="3080099" y="1985816"/>
            <a:ext cx="35701" cy="658147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8864" y="5445224"/>
            <a:ext cx="82296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kumimoji="1" lang="ja-JP" altLang="en-US" sz="3600" dirty="0" smtClean="0"/>
              <a:t>無視され、ひそひそ話される</a:t>
            </a:r>
            <a:r>
              <a:rPr lang="ja-JP" altLang="en-US" sz="3600" dirty="0"/>
              <a:t>ことに</a:t>
            </a:r>
            <a:endParaRPr kumimoji="1" lang="ja-JP" altLang="en-US" sz="3600" dirty="0"/>
          </a:p>
        </p:txBody>
      </p:sp>
      <p:grpSp>
        <p:nvGrpSpPr>
          <p:cNvPr id="39" name="グループ化 38"/>
          <p:cNvGrpSpPr/>
          <p:nvPr/>
        </p:nvGrpSpPr>
        <p:grpSpPr>
          <a:xfrm>
            <a:off x="6697380" y="2261659"/>
            <a:ext cx="2232248" cy="3312368"/>
            <a:chOff x="3792318" y="764704"/>
            <a:chExt cx="2727860" cy="4824536"/>
          </a:xfrm>
        </p:grpSpPr>
        <p:sp>
          <p:nvSpPr>
            <p:cNvPr id="40" name="フローチャート : 結合子 39"/>
            <p:cNvSpPr/>
            <p:nvPr/>
          </p:nvSpPr>
          <p:spPr>
            <a:xfrm rot="3831703">
              <a:off x="4863994" y="1196752"/>
              <a:ext cx="1656184" cy="1656184"/>
            </a:xfrm>
            <a:prstGeom prst="flowChartConnector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4800" dirty="0"/>
                <a:t>Ａ</a:t>
              </a:r>
              <a:endParaRPr kumimoji="1" lang="ja-JP" altLang="en-US" sz="1200" dirty="0"/>
            </a:p>
          </p:txBody>
        </p:sp>
        <p:cxnSp>
          <p:nvCxnSpPr>
            <p:cNvPr id="41" name="直線コネクタ 40"/>
            <p:cNvCxnSpPr/>
            <p:nvPr/>
          </p:nvCxnSpPr>
          <p:spPr>
            <a:xfrm flipH="1">
              <a:off x="3792318" y="3917843"/>
              <a:ext cx="828092" cy="1671397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直線コネクタ 41"/>
            <p:cNvCxnSpPr/>
            <p:nvPr/>
          </p:nvCxnSpPr>
          <p:spPr>
            <a:xfrm>
              <a:off x="4618076" y="3900737"/>
              <a:ext cx="830426" cy="1688503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直線コネクタ 42"/>
            <p:cNvCxnSpPr/>
            <p:nvPr/>
          </p:nvCxnSpPr>
          <p:spPr>
            <a:xfrm>
              <a:off x="4604042" y="2924944"/>
              <a:ext cx="352580" cy="1296144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直線コネクタ 43"/>
            <p:cNvCxnSpPr/>
            <p:nvPr/>
          </p:nvCxnSpPr>
          <p:spPr>
            <a:xfrm>
              <a:off x="4620410" y="2848338"/>
              <a:ext cx="527654" cy="1372750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5" name="フリーフォーム 44"/>
            <p:cNvSpPr/>
            <p:nvPr/>
          </p:nvSpPr>
          <p:spPr>
            <a:xfrm>
              <a:off x="4593508" y="2374592"/>
              <a:ext cx="363114" cy="1534799"/>
            </a:xfrm>
            <a:custGeom>
              <a:avLst/>
              <a:gdLst>
                <a:gd name="connsiteX0" fmla="*/ 18249 w 363114"/>
                <a:gd name="connsiteY0" fmla="*/ 1534799 h 1534799"/>
                <a:gd name="connsiteX1" fmla="*/ 31501 w 363114"/>
                <a:gd name="connsiteY1" fmla="*/ 315599 h 1534799"/>
                <a:gd name="connsiteX2" fmla="*/ 309796 w 363114"/>
                <a:gd name="connsiteY2" fmla="*/ 24051 h 1534799"/>
                <a:gd name="connsiteX3" fmla="*/ 362805 w 363114"/>
                <a:gd name="connsiteY3" fmla="*/ 37304 h 1534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3114" h="1534799">
                  <a:moveTo>
                    <a:pt x="18249" y="1534799"/>
                  </a:moveTo>
                  <a:cubicBezTo>
                    <a:pt x="579" y="1051094"/>
                    <a:pt x="-17090" y="567390"/>
                    <a:pt x="31501" y="315599"/>
                  </a:cubicBezTo>
                  <a:cubicBezTo>
                    <a:pt x="80092" y="63808"/>
                    <a:pt x="254579" y="70433"/>
                    <a:pt x="309796" y="24051"/>
                  </a:cubicBezTo>
                  <a:cubicBezTo>
                    <a:pt x="365013" y="-22331"/>
                    <a:pt x="363909" y="7486"/>
                    <a:pt x="362805" y="37304"/>
                  </a:cubicBezTo>
                </a:path>
              </a:pathLst>
            </a:cu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6" name="直線コネクタ 45"/>
            <p:cNvCxnSpPr/>
            <p:nvPr/>
          </p:nvCxnSpPr>
          <p:spPr>
            <a:xfrm>
              <a:off x="5004048" y="764704"/>
              <a:ext cx="0" cy="12601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/>
            <p:cNvCxnSpPr/>
            <p:nvPr/>
          </p:nvCxnSpPr>
          <p:spPr>
            <a:xfrm>
              <a:off x="5076056" y="764704"/>
              <a:ext cx="0" cy="12601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/>
            <p:cNvCxnSpPr/>
            <p:nvPr/>
          </p:nvCxnSpPr>
          <p:spPr>
            <a:xfrm>
              <a:off x="5156448" y="764704"/>
              <a:ext cx="0" cy="12601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>
            <a:xfrm>
              <a:off x="5220072" y="764704"/>
              <a:ext cx="0" cy="12601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>
            <a:xfrm>
              <a:off x="5076056" y="764704"/>
              <a:ext cx="0" cy="12601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/>
            <p:cNvCxnSpPr/>
            <p:nvPr/>
          </p:nvCxnSpPr>
          <p:spPr>
            <a:xfrm>
              <a:off x="5220072" y="764704"/>
              <a:ext cx="0" cy="12601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/>
            <p:cNvCxnSpPr/>
            <p:nvPr/>
          </p:nvCxnSpPr>
          <p:spPr>
            <a:xfrm>
              <a:off x="5292080" y="764704"/>
              <a:ext cx="0" cy="12601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/>
            <p:cNvCxnSpPr/>
            <p:nvPr/>
          </p:nvCxnSpPr>
          <p:spPr>
            <a:xfrm>
              <a:off x="5372472" y="764704"/>
              <a:ext cx="0" cy="12601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/>
            <p:cNvCxnSpPr/>
            <p:nvPr/>
          </p:nvCxnSpPr>
          <p:spPr>
            <a:xfrm>
              <a:off x="5436096" y="764704"/>
              <a:ext cx="0" cy="12601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/>
            <p:cNvCxnSpPr/>
            <p:nvPr/>
          </p:nvCxnSpPr>
          <p:spPr>
            <a:xfrm>
              <a:off x="5508104" y="764704"/>
              <a:ext cx="0" cy="12601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グループ化 59"/>
          <p:cNvGrpSpPr/>
          <p:nvPr/>
        </p:nvGrpSpPr>
        <p:grpSpPr>
          <a:xfrm>
            <a:off x="925578" y="757220"/>
            <a:ext cx="1169071" cy="3405555"/>
            <a:chOff x="925578" y="757220"/>
            <a:chExt cx="1169071" cy="3405555"/>
          </a:xfrm>
        </p:grpSpPr>
        <p:sp>
          <p:nvSpPr>
            <p:cNvPr id="5" name="フローチャート : 結合子 4"/>
            <p:cNvSpPr/>
            <p:nvPr/>
          </p:nvSpPr>
          <p:spPr>
            <a:xfrm>
              <a:off x="925578" y="757220"/>
              <a:ext cx="1169071" cy="1169071"/>
            </a:xfrm>
            <a:prstGeom prst="flowChartConnector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4800" dirty="0"/>
                <a:t>B</a:t>
              </a:r>
              <a:endParaRPr kumimoji="1" lang="ja-JP" altLang="en-US" sz="1200" dirty="0"/>
            </a:p>
          </p:txBody>
        </p:sp>
        <p:cxnSp>
          <p:nvCxnSpPr>
            <p:cNvPr id="6" name="直線コネクタ 5"/>
            <p:cNvCxnSpPr>
              <a:stCxn id="5" idx="4"/>
            </p:cNvCxnSpPr>
            <p:nvPr/>
          </p:nvCxnSpPr>
          <p:spPr>
            <a:xfrm>
              <a:off x="1510114" y="1926291"/>
              <a:ext cx="0" cy="1044599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直線コネクタ 6"/>
            <p:cNvCxnSpPr/>
            <p:nvPr/>
          </p:nvCxnSpPr>
          <p:spPr>
            <a:xfrm flipH="1">
              <a:off x="925578" y="2982965"/>
              <a:ext cx="584536" cy="1179810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/>
            <p:nvPr/>
          </p:nvCxnSpPr>
          <p:spPr>
            <a:xfrm>
              <a:off x="1508466" y="2970890"/>
              <a:ext cx="586183" cy="1191885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/>
            <p:nvPr/>
          </p:nvCxnSpPr>
          <p:spPr>
            <a:xfrm>
              <a:off x="1501357" y="2231266"/>
              <a:ext cx="550363" cy="462978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直線コネクタ 56"/>
            <p:cNvCxnSpPr/>
            <p:nvPr/>
          </p:nvCxnSpPr>
          <p:spPr>
            <a:xfrm flipH="1">
              <a:off x="2051720" y="1844824"/>
              <a:ext cx="42929" cy="848211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2" name="フローチャート : 結合子 61"/>
          <p:cNvSpPr/>
          <p:nvPr/>
        </p:nvSpPr>
        <p:spPr>
          <a:xfrm>
            <a:off x="2189952" y="765796"/>
            <a:ext cx="1169071" cy="1169071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4800" dirty="0"/>
              <a:t>C</a:t>
            </a:r>
            <a:endParaRPr kumimoji="1" lang="ja-JP" altLang="en-US" sz="1200" dirty="0"/>
          </a:p>
        </p:txBody>
      </p:sp>
      <p:cxnSp>
        <p:nvCxnSpPr>
          <p:cNvPr id="63" name="直線コネクタ 62"/>
          <p:cNvCxnSpPr>
            <a:stCxn id="62" idx="4"/>
          </p:cNvCxnSpPr>
          <p:nvPr/>
        </p:nvCxnSpPr>
        <p:spPr>
          <a:xfrm>
            <a:off x="2774488" y="1934867"/>
            <a:ext cx="0" cy="1044599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直線コネクタ 63"/>
          <p:cNvCxnSpPr/>
          <p:nvPr/>
        </p:nvCxnSpPr>
        <p:spPr>
          <a:xfrm flipH="1">
            <a:off x="2204120" y="2971557"/>
            <a:ext cx="584536" cy="117981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直線コネクタ 64"/>
          <p:cNvCxnSpPr/>
          <p:nvPr/>
        </p:nvCxnSpPr>
        <p:spPr>
          <a:xfrm>
            <a:off x="2787008" y="2959482"/>
            <a:ext cx="586183" cy="1191885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直線コネクタ 65"/>
          <p:cNvCxnSpPr/>
          <p:nvPr/>
        </p:nvCxnSpPr>
        <p:spPr>
          <a:xfrm flipH="1">
            <a:off x="2339752" y="2219858"/>
            <a:ext cx="440147" cy="283317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 flipH="1">
            <a:off x="2339752" y="1666460"/>
            <a:ext cx="42929" cy="848211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直線コネクタ 75"/>
          <p:cNvCxnSpPr/>
          <p:nvPr/>
        </p:nvCxnSpPr>
        <p:spPr>
          <a:xfrm>
            <a:off x="3385575" y="2131160"/>
            <a:ext cx="878648" cy="56056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1" name="円形吹き出し 80"/>
          <p:cNvSpPr/>
          <p:nvPr/>
        </p:nvSpPr>
        <p:spPr>
          <a:xfrm>
            <a:off x="4427984" y="439005"/>
            <a:ext cx="2540025" cy="1735243"/>
          </a:xfrm>
          <a:prstGeom prst="wedgeEllipseCallout">
            <a:avLst>
              <a:gd name="adj1" fmla="val -63285"/>
              <a:gd name="adj2" fmla="val 1527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>
                <a:solidFill>
                  <a:schemeClr val="tx1"/>
                </a:solidFill>
              </a:rPr>
              <a:t>Ａ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ってさ～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…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56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角丸四角形 29"/>
          <p:cNvSpPr/>
          <p:nvPr/>
        </p:nvSpPr>
        <p:spPr>
          <a:xfrm rot="624615">
            <a:off x="2137819" y="2675329"/>
            <a:ext cx="576064" cy="792088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8864" y="5445224"/>
            <a:ext cx="82296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ja-JP" altLang="en-US" sz="3600" dirty="0"/>
              <a:t>自分</a:t>
            </a:r>
            <a:r>
              <a:rPr lang="ja-JP" altLang="en-US" sz="3600" dirty="0" smtClean="0"/>
              <a:t>がいないグループで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ja-JP" altLang="en-US" sz="3600" dirty="0" smtClean="0"/>
              <a:t>自分の悪口を言われていることを知る</a:t>
            </a:r>
            <a:endParaRPr kumimoji="1" lang="ja-JP" altLang="en-US" sz="3600" dirty="0"/>
          </a:p>
        </p:txBody>
      </p:sp>
      <p:sp>
        <p:nvSpPr>
          <p:cNvPr id="4" name="フローチャート : 結合子 3"/>
          <p:cNvSpPr/>
          <p:nvPr/>
        </p:nvSpPr>
        <p:spPr>
          <a:xfrm>
            <a:off x="1043608" y="1556792"/>
            <a:ext cx="1169071" cy="1169071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4800" dirty="0"/>
              <a:t>B</a:t>
            </a:r>
            <a:endParaRPr kumimoji="1" lang="ja-JP" altLang="en-US" sz="1200" dirty="0"/>
          </a:p>
        </p:txBody>
      </p:sp>
      <p:cxnSp>
        <p:nvCxnSpPr>
          <p:cNvPr id="5" name="直線コネクタ 4"/>
          <p:cNvCxnSpPr>
            <a:stCxn id="4" idx="4"/>
          </p:cNvCxnSpPr>
          <p:nvPr/>
        </p:nvCxnSpPr>
        <p:spPr>
          <a:xfrm>
            <a:off x="1628144" y="2725863"/>
            <a:ext cx="0" cy="1044599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 flipH="1">
            <a:off x="1043608" y="3782537"/>
            <a:ext cx="584536" cy="117981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1626496" y="3770462"/>
            <a:ext cx="586183" cy="1191885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1619387" y="3030838"/>
            <a:ext cx="432333" cy="739624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H="1">
            <a:off x="2052819" y="3313969"/>
            <a:ext cx="170001" cy="424106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flipH="1">
            <a:off x="1221424" y="3030838"/>
            <a:ext cx="393840" cy="988391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フローチャート : 結合子 13"/>
          <p:cNvSpPr/>
          <p:nvPr/>
        </p:nvSpPr>
        <p:spPr>
          <a:xfrm>
            <a:off x="2498277" y="1533976"/>
            <a:ext cx="1169071" cy="1169071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4400" dirty="0" smtClean="0"/>
              <a:t>Ｃ</a:t>
            </a:r>
            <a:endParaRPr kumimoji="1" lang="ja-JP" altLang="en-US" sz="1200" dirty="0"/>
          </a:p>
        </p:txBody>
      </p:sp>
      <p:cxnSp>
        <p:nvCxnSpPr>
          <p:cNvPr id="15" name="直線コネクタ 14"/>
          <p:cNvCxnSpPr>
            <a:stCxn id="14" idx="4"/>
          </p:cNvCxnSpPr>
          <p:nvPr/>
        </p:nvCxnSpPr>
        <p:spPr>
          <a:xfrm>
            <a:off x="3082813" y="2703047"/>
            <a:ext cx="0" cy="1044599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flipH="1">
            <a:off x="2498277" y="3759721"/>
            <a:ext cx="584536" cy="117981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3081165" y="3747646"/>
            <a:ext cx="586183" cy="1191885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flipH="1">
            <a:off x="2790545" y="3008022"/>
            <a:ext cx="283511" cy="637002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2579984" y="3071373"/>
            <a:ext cx="199080" cy="603766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3082813" y="3054448"/>
            <a:ext cx="481075" cy="716014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フローチャート : 結合子 32"/>
          <p:cNvSpPr/>
          <p:nvPr/>
        </p:nvSpPr>
        <p:spPr>
          <a:xfrm>
            <a:off x="4896674" y="1113336"/>
            <a:ext cx="1169071" cy="1169071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4400" dirty="0"/>
              <a:t>Ａ</a:t>
            </a:r>
            <a:endParaRPr kumimoji="1" lang="ja-JP" altLang="en-US" sz="1200" dirty="0"/>
          </a:p>
        </p:txBody>
      </p:sp>
      <p:cxnSp>
        <p:nvCxnSpPr>
          <p:cNvPr id="34" name="直線コネクタ 33"/>
          <p:cNvCxnSpPr>
            <a:stCxn id="33" idx="4"/>
          </p:cNvCxnSpPr>
          <p:nvPr/>
        </p:nvCxnSpPr>
        <p:spPr>
          <a:xfrm>
            <a:off x="5481210" y="2282407"/>
            <a:ext cx="0" cy="1044599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H="1">
            <a:off x="4896674" y="3339081"/>
            <a:ext cx="584536" cy="117981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>
            <a:off x="5479562" y="3327006"/>
            <a:ext cx="586183" cy="1191885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>
            <a:off x="5472453" y="2587382"/>
            <a:ext cx="550363" cy="46297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6006735" y="2118511"/>
            <a:ext cx="1" cy="952862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V="1">
            <a:off x="5017141" y="2587382"/>
            <a:ext cx="477162" cy="346104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 flipH="1">
            <a:off x="4974213" y="2060848"/>
            <a:ext cx="214729" cy="905874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0" name="グループ化 49"/>
          <p:cNvGrpSpPr/>
          <p:nvPr/>
        </p:nvGrpSpPr>
        <p:grpSpPr>
          <a:xfrm rot="641428">
            <a:off x="5944969" y="392053"/>
            <a:ext cx="966110" cy="859650"/>
            <a:chOff x="6372200" y="1124771"/>
            <a:chExt cx="1456629" cy="1296117"/>
          </a:xfrm>
        </p:grpSpPr>
        <p:sp>
          <p:nvSpPr>
            <p:cNvPr id="44" name="フリーフォーム 43"/>
            <p:cNvSpPr/>
            <p:nvPr/>
          </p:nvSpPr>
          <p:spPr>
            <a:xfrm rot="20983223">
              <a:off x="6706036" y="1124771"/>
              <a:ext cx="664541" cy="573100"/>
            </a:xfrm>
            <a:custGeom>
              <a:avLst/>
              <a:gdLst>
                <a:gd name="connsiteX0" fmla="*/ 239075 w 664541"/>
                <a:gd name="connsiteY0" fmla="*/ 0 h 573100"/>
                <a:gd name="connsiteX1" fmla="*/ 14789 w 664541"/>
                <a:gd name="connsiteY1" fmla="*/ 560717 h 573100"/>
                <a:gd name="connsiteX2" fmla="*/ 610011 w 664541"/>
                <a:gd name="connsiteY2" fmla="*/ 388188 h 573100"/>
                <a:gd name="connsiteX3" fmla="*/ 601385 w 664541"/>
                <a:gd name="connsiteY3" fmla="*/ 388188 h 57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4541" h="573100">
                  <a:moveTo>
                    <a:pt x="239075" y="0"/>
                  </a:moveTo>
                  <a:cubicBezTo>
                    <a:pt x="96020" y="248009"/>
                    <a:pt x="-47034" y="496019"/>
                    <a:pt x="14789" y="560717"/>
                  </a:cubicBezTo>
                  <a:cubicBezTo>
                    <a:pt x="76612" y="625415"/>
                    <a:pt x="512245" y="416943"/>
                    <a:pt x="610011" y="388188"/>
                  </a:cubicBezTo>
                  <a:cubicBezTo>
                    <a:pt x="707777" y="359433"/>
                    <a:pt x="654581" y="373810"/>
                    <a:pt x="601385" y="388188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フリーフォーム 44"/>
            <p:cNvSpPr/>
            <p:nvPr/>
          </p:nvSpPr>
          <p:spPr>
            <a:xfrm>
              <a:off x="7142772" y="1411321"/>
              <a:ext cx="664541" cy="573100"/>
            </a:xfrm>
            <a:custGeom>
              <a:avLst/>
              <a:gdLst>
                <a:gd name="connsiteX0" fmla="*/ 239075 w 664541"/>
                <a:gd name="connsiteY0" fmla="*/ 0 h 573100"/>
                <a:gd name="connsiteX1" fmla="*/ 14789 w 664541"/>
                <a:gd name="connsiteY1" fmla="*/ 560717 h 573100"/>
                <a:gd name="connsiteX2" fmla="*/ 610011 w 664541"/>
                <a:gd name="connsiteY2" fmla="*/ 388188 h 573100"/>
                <a:gd name="connsiteX3" fmla="*/ 601385 w 664541"/>
                <a:gd name="connsiteY3" fmla="*/ 388188 h 57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4541" h="573100">
                  <a:moveTo>
                    <a:pt x="239075" y="0"/>
                  </a:moveTo>
                  <a:cubicBezTo>
                    <a:pt x="96020" y="248009"/>
                    <a:pt x="-47034" y="496019"/>
                    <a:pt x="14789" y="560717"/>
                  </a:cubicBezTo>
                  <a:cubicBezTo>
                    <a:pt x="76612" y="625415"/>
                    <a:pt x="512245" y="416943"/>
                    <a:pt x="610011" y="388188"/>
                  </a:cubicBezTo>
                  <a:cubicBezTo>
                    <a:pt x="707777" y="359433"/>
                    <a:pt x="654581" y="373810"/>
                    <a:pt x="601385" y="388188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6" name="直線コネクタ 45"/>
            <p:cNvCxnSpPr/>
            <p:nvPr/>
          </p:nvCxnSpPr>
          <p:spPr>
            <a:xfrm flipH="1">
              <a:off x="7164288" y="1769408"/>
              <a:ext cx="664541" cy="65148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直線コネクタ 47"/>
            <p:cNvCxnSpPr/>
            <p:nvPr/>
          </p:nvCxnSpPr>
          <p:spPr>
            <a:xfrm flipH="1">
              <a:off x="6372200" y="1129611"/>
              <a:ext cx="520526" cy="715213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3" name="グループ化 52"/>
          <p:cNvGrpSpPr/>
          <p:nvPr/>
        </p:nvGrpSpPr>
        <p:grpSpPr>
          <a:xfrm rot="16200000">
            <a:off x="6815292" y="1550991"/>
            <a:ext cx="175647" cy="535687"/>
            <a:chOff x="6763871" y="2309597"/>
            <a:chExt cx="281248" cy="761777"/>
          </a:xfrm>
        </p:grpSpPr>
        <p:sp>
          <p:nvSpPr>
            <p:cNvPr id="51" name="円/楕円 50"/>
            <p:cNvSpPr/>
            <p:nvPr/>
          </p:nvSpPr>
          <p:spPr>
            <a:xfrm>
              <a:off x="6763871" y="2742789"/>
              <a:ext cx="281248" cy="32858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二等辺三角形 51"/>
            <p:cNvSpPr/>
            <p:nvPr/>
          </p:nvSpPr>
          <p:spPr>
            <a:xfrm>
              <a:off x="6763871" y="2309597"/>
              <a:ext cx="281248" cy="555570"/>
            </a:xfrm>
            <a:prstGeom prst="triangl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7" name="グループ化 56"/>
          <p:cNvGrpSpPr/>
          <p:nvPr/>
        </p:nvGrpSpPr>
        <p:grpSpPr>
          <a:xfrm rot="14677164">
            <a:off x="6598004" y="1253661"/>
            <a:ext cx="162849" cy="606265"/>
            <a:chOff x="6763871" y="2309597"/>
            <a:chExt cx="281248" cy="761777"/>
          </a:xfrm>
        </p:grpSpPr>
        <p:sp>
          <p:nvSpPr>
            <p:cNvPr id="58" name="円/楕円 57"/>
            <p:cNvSpPr/>
            <p:nvPr/>
          </p:nvSpPr>
          <p:spPr>
            <a:xfrm>
              <a:off x="6763871" y="2742789"/>
              <a:ext cx="281248" cy="32858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二等辺三角形 58"/>
            <p:cNvSpPr/>
            <p:nvPr/>
          </p:nvSpPr>
          <p:spPr>
            <a:xfrm>
              <a:off x="6763871" y="2309597"/>
              <a:ext cx="281248" cy="555570"/>
            </a:xfrm>
            <a:prstGeom prst="triangl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0" name="グループ化 59"/>
          <p:cNvGrpSpPr/>
          <p:nvPr/>
        </p:nvGrpSpPr>
        <p:grpSpPr>
          <a:xfrm rot="18197566">
            <a:off x="6658181" y="1846930"/>
            <a:ext cx="214916" cy="663070"/>
            <a:chOff x="6763871" y="2309597"/>
            <a:chExt cx="281248" cy="761777"/>
          </a:xfrm>
        </p:grpSpPr>
        <p:sp>
          <p:nvSpPr>
            <p:cNvPr id="61" name="円/楕円 60"/>
            <p:cNvSpPr/>
            <p:nvPr/>
          </p:nvSpPr>
          <p:spPr>
            <a:xfrm>
              <a:off x="6763871" y="2742789"/>
              <a:ext cx="281248" cy="32858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二等辺三角形 61"/>
            <p:cNvSpPr/>
            <p:nvPr/>
          </p:nvSpPr>
          <p:spPr>
            <a:xfrm>
              <a:off x="6763871" y="2309597"/>
              <a:ext cx="281248" cy="555570"/>
            </a:xfrm>
            <a:prstGeom prst="triangl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57477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タイトル 1"/>
          <p:cNvSpPr txBox="1">
            <a:spLocks/>
          </p:cNvSpPr>
          <p:nvPr/>
        </p:nvSpPr>
        <p:spPr>
          <a:xfrm>
            <a:off x="539552" y="5445224"/>
            <a:ext cx="8229600" cy="114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 smtClean="0"/>
              <a:t>クラスメイトもどんどん観衆になっていく</a:t>
            </a:r>
            <a:endParaRPr lang="ja-JP" altLang="en-US" sz="3600" dirty="0"/>
          </a:p>
        </p:txBody>
      </p:sp>
      <p:cxnSp>
        <p:nvCxnSpPr>
          <p:cNvPr id="71" name="直線コネクタ 70"/>
          <p:cNvCxnSpPr/>
          <p:nvPr/>
        </p:nvCxnSpPr>
        <p:spPr>
          <a:xfrm flipH="1">
            <a:off x="2999753" y="3471023"/>
            <a:ext cx="584536" cy="117981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直線コネクタ 71"/>
          <p:cNvCxnSpPr/>
          <p:nvPr/>
        </p:nvCxnSpPr>
        <p:spPr>
          <a:xfrm>
            <a:off x="3584289" y="3477060"/>
            <a:ext cx="586183" cy="1191885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直線コネクタ 72"/>
          <p:cNvCxnSpPr/>
          <p:nvPr/>
        </p:nvCxnSpPr>
        <p:spPr>
          <a:xfrm flipH="1">
            <a:off x="3285219" y="2685789"/>
            <a:ext cx="283511" cy="474386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直線コネクタ 73"/>
          <p:cNvCxnSpPr/>
          <p:nvPr/>
        </p:nvCxnSpPr>
        <p:spPr>
          <a:xfrm>
            <a:off x="3243860" y="2497357"/>
            <a:ext cx="35701" cy="658147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9" name="グループ化 38"/>
          <p:cNvGrpSpPr/>
          <p:nvPr/>
        </p:nvGrpSpPr>
        <p:grpSpPr>
          <a:xfrm>
            <a:off x="6697380" y="2261659"/>
            <a:ext cx="2232248" cy="3312368"/>
            <a:chOff x="3792318" y="764704"/>
            <a:chExt cx="2727860" cy="4824536"/>
          </a:xfrm>
        </p:grpSpPr>
        <p:sp>
          <p:nvSpPr>
            <p:cNvPr id="40" name="フローチャート : 結合子 39"/>
            <p:cNvSpPr/>
            <p:nvPr/>
          </p:nvSpPr>
          <p:spPr>
            <a:xfrm rot="3831703">
              <a:off x="4863994" y="1196752"/>
              <a:ext cx="1656184" cy="1656184"/>
            </a:xfrm>
            <a:prstGeom prst="flowChartConnector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4800" dirty="0"/>
                <a:t>Ａ</a:t>
              </a:r>
              <a:endParaRPr kumimoji="1" lang="ja-JP" altLang="en-US" sz="1200" dirty="0"/>
            </a:p>
          </p:txBody>
        </p:sp>
        <p:cxnSp>
          <p:nvCxnSpPr>
            <p:cNvPr id="41" name="直線コネクタ 40"/>
            <p:cNvCxnSpPr/>
            <p:nvPr/>
          </p:nvCxnSpPr>
          <p:spPr>
            <a:xfrm flipH="1">
              <a:off x="3792318" y="3917843"/>
              <a:ext cx="828092" cy="1671397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直線コネクタ 41"/>
            <p:cNvCxnSpPr/>
            <p:nvPr/>
          </p:nvCxnSpPr>
          <p:spPr>
            <a:xfrm>
              <a:off x="4618076" y="3900737"/>
              <a:ext cx="830426" cy="1688503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直線コネクタ 42"/>
            <p:cNvCxnSpPr/>
            <p:nvPr/>
          </p:nvCxnSpPr>
          <p:spPr>
            <a:xfrm>
              <a:off x="4604042" y="2924944"/>
              <a:ext cx="352580" cy="1296144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直線コネクタ 43"/>
            <p:cNvCxnSpPr/>
            <p:nvPr/>
          </p:nvCxnSpPr>
          <p:spPr>
            <a:xfrm>
              <a:off x="4620410" y="2848338"/>
              <a:ext cx="527654" cy="1372750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5" name="フリーフォーム 44"/>
            <p:cNvSpPr/>
            <p:nvPr/>
          </p:nvSpPr>
          <p:spPr>
            <a:xfrm>
              <a:off x="4593508" y="2374592"/>
              <a:ext cx="363114" cy="1534799"/>
            </a:xfrm>
            <a:custGeom>
              <a:avLst/>
              <a:gdLst>
                <a:gd name="connsiteX0" fmla="*/ 18249 w 363114"/>
                <a:gd name="connsiteY0" fmla="*/ 1534799 h 1534799"/>
                <a:gd name="connsiteX1" fmla="*/ 31501 w 363114"/>
                <a:gd name="connsiteY1" fmla="*/ 315599 h 1534799"/>
                <a:gd name="connsiteX2" fmla="*/ 309796 w 363114"/>
                <a:gd name="connsiteY2" fmla="*/ 24051 h 1534799"/>
                <a:gd name="connsiteX3" fmla="*/ 362805 w 363114"/>
                <a:gd name="connsiteY3" fmla="*/ 37304 h 1534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3114" h="1534799">
                  <a:moveTo>
                    <a:pt x="18249" y="1534799"/>
                  </a:moveTo>
                  <a:cubicBezTo>
                    <a:pt x="579" y="1051094"/>
                    <a:pt x="-17090" y="567390"/>
                    <a:pt x="31501" y="315599"/>
                  </a:cubicBezTo>
                  <a:cubicBezTo>
                    <a:pt x="80092" y="63808"/>
                    <a:pt x="254579" y="70433"/>
                    <a:pt x="309796" y="24051"/>
                  </a:cubicBezTo>
                  <a:cubicBezTo>
                    <a:pt x="365013" y="-22331"/>
                    <a:pt x="363909" y="7486"/>
                    <a:pt x="362805" y="37304"/>
                  </a:cubicBezTo>
                </a:path>
              </a:pathLst>
            </a:cu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6" name="直線コネクタ 45"/>
            <p:cNvCxnSpPr/>
            <p:nvPr/>
          </p:nvCxnSpPr>
          <p:spPr>
            <a:xfrm>
              <a:off x="5004048" y="764704"/>
              <a:ext cx="0" cy="12601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/>
            <p:cNvCxnSpPr/>
            <p:nvPr/>
          </p:nvCxnSpPr>
          <p:spPr>
            <a:xfrm>
              <a:off x="5076056" y="764704"/>
              <a:ext cx="0" cy="12601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/>
            <p:cNvCxnSpPr/>
            <p:nvPr/>
          </p:nvCxnSpPr>
          <p:spPr>
            <a:xfrm>
              <a:off x="5156448" y="764704"/>
              <a:ext cx="0" cy="12601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>
            <a:xfrm>
              <a:off x="5220072" y="764704"/>
              <a:ext cx="0" cy="12601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>
            <a:xfrm>
              <a:off x="5076056" y="764704"/>
              <a:ext cx="0" cy="12601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/>
            <p:cNvCxnSpPr/>
            <p:nvPr/>
          </p:nvCxnSpPr>
          <p:spPr>
            <a:xfrm>
              <a:off x="5220072" y="764704"/>
              <a:ext cx="0" cy="12601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/>
            <p:cNvCxnSpPr/>
            <p:nvPr/>
          </p:nvCxnSpPr>
          <p:spPr>
            <a:xfrm>
              <a:off x="5292080" y="764704"/>
              <a:ext cx="0" cy="12601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/>
            <p:cNvCxnSpPr/>
            <p:nvPr/>
          </p:nvCxnSpPr>
          <p:spPr>
            <a:xfrm>
              <a:off x="5372472" y="764704"/>
              <a:ext cx="0" cy="12601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/>
            <p:cNvCxnSpPr/>
            <p:nvPr/>
          </p:nvCxnSpPr>
          <p:spPr>
            <a:xfrm>
              <a:off x="5436096" y="764704"/>
              <a:ext cx="0" cy="12601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/>
            <p:cNvCxnSpPr/>
            <p:nvPr/>
          </p:nvCxnSpPr>
          <p:spPr>
            <a:xfrm>
              <a:off x="5508104" y="764704"/>
              <a:ext cx="0" cy="12601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グループ化 59"/>
          <p:cNvGrpSpPr/>
          <p:nvPr/>
        </p:nvGrpSpPr>
        <p:grpSpPr>
          <a:xfrm>
            <a:off x="925578" y="757220"/>
            <a:ext cx="1169071" cy="3405555"/>
            <a:chOff x="925578" y="757220"/>
            <a:chExt cx="1169071" cy="3405555"/>
          </a:xfrm>
        </p:grpSpPr>
        <p:sp>
          <p:nvSpPr>
            <p:cNvPr id="5" name="フローチャート : 結合子 4"/>
            <p:cNvSpPr/>
            <p:nvPr/>
          </p:nvSpPr>
          <p:spPr>
            <a:xfrm>
              <a:off x="925578" y="757220"/>
              <a:ext cx="1169071" cy="1169071"/>
            </a:xfrm>
            <a:prstGeom prst="flowChartConnector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4800" dirty="0" smtClean="0"/>
                <a:t>Y</a:t>
              </a:r>
              <a:endParaRPr kumimoji="1" lang="ja-JP" altLang="en-US" sz="1200" dirty="0"/>
            </a:p>
          </p:txBody>
        </p:sp>
        <p:cxnSp>
          <p:nvCxnSpPr>
            <p:cNvPr id="6" name="直線コネクタ 5"/>
            <p:cNvCxnSpPr>
              <a:stCxn id="5" idx="4"/>
            </p:cNvCxnSpPr>
            <p:nvPr/>
          </p:nvCxnSpPr>
          <p:spPr>
            <a:xfrm>
              <a:off x="1510114" y="1926291"/>
              <a:ext cx="0" cy="1044599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直線コネクタ 6"/>
            <p:cNvCxnSpPr/>
            <p:nvPr/>
          </p:nvCxnSpPr>
          <p:spPr>
            <a:xfrm flipH="1">
              <a:off x="925578" y="2982965"/>
              <a:ext cx="584536" cy="1179810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/>
            <p:nvPr/>
          </p:nvCxnSpPr>
          <p:spPr>
            <a:xfrm>
              <a:off x="1508466" y="2970890"/>
              <a:ext cx="586183" cy="1191885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/>
            <p:nvPr/>
          </p:nvCxnSpPr>
          <p:spPr>
            <a:xfrm>
              <a:off x="1501357" y="2231266"/>
              <a:ext cx="550363" cy="462978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直線コネクタ 56"/>
            <p:cNvCxnSpPr/>
            <p:nvPr/>
          </p:nvCxnSpPr>
          <p:spPr>
            <a:xfrm flipH="1">
              <a:off x="2051720" y="1844824"/>
              <a:ext cx="42929" cy="848211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2" name="フローチャート : 結合子 61"/>
          <p:cNvSpPr/>
          <p:nvPr/>
        </p:nvSpPr>
        <p:spPr>
          <a:xfrm>
            <a:off x="2189952" y="765796"/>
            <a:ext cx="1169071" cy="1169071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4800" dirty="0" smtClean="0"/>
              <a:t>X</a:t>
            </a:r>
            <a:endParaRPr kumimoji="1" lang="ja-JP" altLang="en-US" sz="1200" dirty="0"/>
          </a:p>
        </p:txBody>
      </p:sp>
      <p:cxnSp>
        <p:nvCxnSpPr>
          <p:cNvPr id="63" name="直線コネクタ 62"/>
          <p:cNvCxnSpPr>
            <a:stCxn id="62" idx="4"/>
          </p:cNvCxnSpPr>
          <p:nvPr/>
        </p:nvCxnSpPr>
        <p:spPr>
          <a:xfrm>
            <a:off x="2774488" y="1934867"/>
            <a:ext cx="0" cy="1044599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直線コネクタ 63"/>
          <p:cNvCxnSpPr/>
          <p:nvPr/>
        </p:nvCxnSpPr>
        <p:spPr>
          <a:xfrm flipH="1">
            <a:off x="2204120" y="2971557"/>
            <a:ext cx="584536" cy="117981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直線コネクタ 64"/>
          <p:cNvCxnSpPr/>
          <p:nvPr/>
        </p:nvCxnSpPr>
        <p:spPr>
          <a:xfrm>
            <a:off x="2787008" y="2959482"/>
            <a:ext cx="586183" cy="1191885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直線コネクタ 65"/>
          <p:cNvCxnSpPr/>
          <p:nvPr/>
        </p:nvCxnSpPr>
        <p:spPr>
          <a:xfrm flipH="1">
            <a:off x="2339752" y="2219858"/>
            <a:ext cx="440147" cy="283317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 flipH="1">
            <a:off x="2339752" y="1666460"/>
            <a:ext cx="42929" cy="848211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直線コネクタ 75"/>
          <p:cNvCxnSpPr/>
          <p:nvPr/>
        </p:nvCxnSpPr>
        <p:spPr>
          <a:xfrm>
            <a:off x="3549336" y="2642701"/>
            <a:ext cx="878648" cy="56056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1" name="円形吹き出し 80"/>
          <p:cNvSpPr/>
          <p:nvPr/>
        </p:nvSpPr>
        <p:spPr>
          <a:xfrm>
            <a:off x="4654352" y="615102"/>
            <a:ext cx="2540025" cy="1735243"/>
          </a:xfrm>
          <a:prstGeom prst="wedgeEllipseCallout">
            <a:avLst>
              <a:gd name="adj1" fmla="val -63285"/>
              <a:gd name="adj2" fmla="val 1527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>
                <a:solidFill>
                  <a:schemeClr val="tx1"/>
                </a:solidFill>
              </a:rPr>
              <a:t>Ａ</a:t>
            </a:r>
            <a:r>
              <a:rPr lang="ja-JP" altLang="en-US" sz="2400" dirty="0" err="1" smtClean="0">
                <a:solidFill>
                  <a:schemeClr val="tx1"/>
                </a:solidFill>
              </a:rPr>
              <a:t>うざい笑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grpSp>
        <p:nvGrpSpPr>
          <p:cNvPr id="58" name="グループ化 57"/>
          <p:cNvGrpSpPr/>
          <p:nvPr/>
        </p:nvGrpSpPr>
        <p:grpSpPr>
          <a:xfrm>
            <a:off x="484686" y="1262741"/>
            <a:ext cx="1169071" cy="3405555"/>
            <a:chOff x="925578" y="757220"/>
            <a:chExt cx="1169071" cy="3405555"/>
          </a:xfrm>
        </p:grpSpPr>
        <p:sp>
          <p:nvSpPr>
            <p:cNvPr id="59" name="フローチャート : 結合子 58"/>
            <p:cNvSpPr/>
            <p:nvPr/>
          </p:nvSpPr>
          <p:spPr>
            <a:xfrm>
              <a:off x="925578" y="757220"/>
              <a:ext cx="1169071" cy="1169071"/>
            </a:xfrm>
            <a:prstGeom prst="flowChartConnector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5400" dirty="0" smtClean="0"/>
                <a:t>Z</a:t>
              </a:r>
              <a:endParaRPr kumimoji="1" lang="ja-JP" altLang="en-US" sz="5400" dirty="0"/>
            </a:p>
          </p:txBody>
        </p:sp>
        <p:cxnSp>
          <p:nvCxnSpPr>
            <p:cNvPr id="61" name="直線コネクタ 60"/>
            <p:cNvCxnSpPr>
              <a:stCxn id="59" idx="4"/>
            </p:cNvCxnSpPr>
            <p:nvPr/>
          </p:nvCxnSpPr>
          <p:spPr>
            <a:xfrm>
              <a:off x="1510114" y="1926291"/>
              <a:ext cx="0" cy="1044599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直線コネクタ 67"/>
            <p:cNvCxnSpPr/>
            <p:nvPr/>
          </p:nvCxnSpPr>
          <p:spPr>
            <a:xfrm flipH="1">
              <a:off x="925578" y="2982965"/>
              <a:ext cx="584536" cy="1179810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/>
            <p:nvPr/>
          </p:nvCxnSpPr>
          <p:spPr>
            <a:xfrm>
              <a:off x="1508466" y="2970890"/>
              <a:ext cx="586183" cy="1191885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/>
            <p:nvPr/>
          </p:nvCxnSpPr>
          <p:spPr>
            <a:xfrm>
              <a:off x="1501357" y="2231266"/>
              <a:ext cx="550363" cy="462978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直線コネクタ 77"/>
            <p:cNvCxnSpPr/>
            <p:nvPr/>
          </p:nvCxnSpPr>
          <p:spPr>
            <a:xfrm flipH="1">
              <a:off x="2051720" y="1844824"/>
              <a:ext cx="42929" cy="848211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9" name="グループ化 78"/>
          <p:cNvGrpSpPr/>
          <p:nvPr/>
        </p:nvGrpSpPr>
        <p:grpSpPr>
          <a:xfrm>
            <a:off x="1026232" y="2090565"/>
            <a:ext cx="1169071" cy="3405555"/>
            <a:chOff x="925578" y="757220"/>
            <a:chExt cx="1169071" cy="3405555"/>
          </a:xfrm>
        </p:grpSpPr>
        <p:sp>
          <p:nvSpPr>
            <p:cNvPr id="80" name="フローチャート : 結合子 79"/>
            <p:cNvSpPr/>
            <p:nvPr/>
          </p:nvSpPr>
          <p:spPr>
            <a:xfrm>
              <a:off x="925578" y="757220"/>
              <a:ext cx="1169071" cy="1169071"/>
            </a:xfrm>
            <a:prstGeom prst="flowChartConnector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4800" dirty="0"/>
                <a:t>B</a:t>
              </a:r>
              <a:endParaRPr kumimoji="1" lang="ja-JP" altLang="en-US" sz="1200" dirty="0"/>
            </a:p>
          </p:txBody>
        </p:sp>
        <p:cxnSp>
          <p:nvCxnSpPr>
            <p:cNvPr id="82" name="直線コネクタ 81"/>
            <p:cNvCxnSpPr>
              <a:stCxn id="80" idx="4"/>
            </p:cNvCxnSpPr>
            <p:nvPr/>
          </p:nvCxnSpPr>
          <p:spPr>
            <a:xfrm>
              <a:off x="1510114" y="1926291"/>
              <a:ext cx="0" cy="1044599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直線コネクタ 82"/>
            <p:cNvCxnSpPr/>
            <p:nvPr/>
          </p:nvCxnSpPr>
          <p:spPr>
            <a:xfrm flipH="1">
              <a:off x="925578" y="2982965"/>
              <a:ext cx="584536" cy="1179810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直線コネクタ 83"/>
            <p:cNvCxnSpPr/>
            <p:nvPr/>
          </p:nvCxnSpPr>
          <p:spPr>
            <a:xfrm>
              <a:off x="1508466" y="2970890"/>
              <a:ext cx="586183" cy="1191885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5" name="直線コネクタ 84"/>
            <p:cNvCxnSpPr/>
            <p:nvPr/>
          </p:nvCxnSpPr>
          <p:spPr>
            <a:xfrm>
              <a:off x="1501357" y="2231266"/>
              <a:ext cx="550363" cy="462978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直線コネクタ 85"/>
            <p:cNvCxnSpPr/>
            <p:nvPr/>
          </p:nvCxnSpPr>
          <p:spPr>
            <a:xfrm flipH="1">
              <a:off x="2051720" y="1844824"/>
              <a:ext cx="42929" cy="848211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7" name="フローチャート : 結合子 86"/>
          <p:cNvSpPr/>
          <p:nvPr/>
        </p:nvSpPr>
        <p:spPr>
          <a:xfrm>
            <a:off x="3005868" y="1268760"/>
            <a:ext cx="1169071" cy="1169071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4800" dirty="0" smtClean="0"/>
              <a:t>C</a:t>
            </a:r>
            <a:endParaRPr kumimoji="1" lang="ja-JP" altLang="en-US" sz="1200" dirty="0"/>
          </a:p>
        </p:txBody>
      </p:sp>
      <p:cxnSp>
        <p:nvCxnSpPr>
          <p:cNvPr id="88" name="直線コネクタ 87"/>
          <p:cNvCxnSpPr>
            <a:stCxn id="87" idx="4"/>
          </p:cNvCxnSpPr>
          <p:nvPr/>
        </p:nvCxnSpPr>
        <p:spPr>
          <a:xfrm>
            <a:off x="3590404" y="2437831"/>
            <a:ext cx="0" cy="1044599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正方形/長方形 1"/>
          <p:cNvSpPr/>
          <p:nvPr/>
        </p:nvSpPr>
        <p:spPr>
          <a:xfrm>
            <a:off x="5076056" y="5661248"/>
            <a:ext cx="1008112" cy="72008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8389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1736" y="404664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ja-JP" altLang="en-US" dirty="0" smtClean="0"/>
              <a:t>被害者　</a:t>
            </a:r>
            <a:r>
              <a:rPr lang="ja-JP" altLang="en-US" dirty="0" err="1" smtClean="0"/>
              <a:t>ー</a:t>
            </a:r>
            <a:r>
              <a:rPr lang="ja-JP" altLang="en-US" dirty="0" smtClean="0"/>
              <a:t>　いじめられている人</a:t>
            </a:r>
            <a:endParaRPr kumimoji="1" lang="ja-JP" altLang="en-US" dirty="0"/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446856" y="18539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dirty="0" smtClean="0"/>
              <a:t>加害者　</a:t>
            </a:r>
            <a:r>
              <a:rPr lang="ja-JP" altLang="en-US" dirty="0" err="1" smtClean="0"/>
              <a:t>ー</a:t>
            </a:r>
            <a:r>
              <a:rPr lang="ja-JP" altLang="en-US" dirty="0" smtClean="0"/>
              <a:t>　いじめている人</a:t>
            </a:r>
            <a:endParaRPr lang="ja-JP" altLang="en-US" dirty="0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582488" y="3284984"/>
            <a:ext cx="8526016" cy="15841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dirty="0" smtClean="0"/>
              <a:t>観衆　　</a:t>
            </a:r>
            <a:r>
              <a:rPr lang="ja-JP" altLang="en-US" dirty="0" err="1" smtClean="0"/>
              <a:t>ー</a:t>
            </a:r>
            <a:r>
              <a:rPr lang="ja-JP" altLang="en-US" dirty="0" smtClean="0"/>
              <a:t>　はやし立てたり、</a:t>
            </a:r>
            <a:endParaRPr lang="en-US" altLang="ja-JP" dirty="0"/>
          </a:p>
          <a:p>
            <a:pPr algn="l"/>
            <a:r>
              <a:rPr lang="ja-JP" altLang="en-US" dirty="0" smtClean="0"/>
              <a:t>　　　　　　　 面白がって見ている人</a:t>
            </a:r>
            <a:endParaRPr lang="ja-JP" altLang="en-US" dirty="0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467544" y="5085184"/>
            <a:ext cx="85260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dirty="0" smtClean="0"/>
              <a:t>傍観者　</a:t>
            </a:r>
            <a:r>
              <a:rPr lang="ja-JP" altLang="en-US" dirty="0" err="1" smtClean="0"/>
              <a:t>ー</a:t>
            </a:r>
            <a:r>
              <a:rPr lang="ja-JP" altLang="en-US" dirty="0" smtClean="0"/>
              <a:t>　見て見ぬふりの人</a:t>
            </a:r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323528" y="3284984"/>
            <a:ext cx="8496944" cy="165618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0005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924301" y="529823"/>
            <a:ext cx="49091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4000" dirty="0" smtClean="0">
                <a:solidFill>
                  <a:prstClr val="black"/>
                </a:solidFill>
              </a:rPr>
              <a:t>グループ（５）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991872" y="1719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 smtClean="0">
                <a:solidFill>
                  <a:prstClr val="black"/>
                </a:solidFill>
              </a:rPr>
              <a:t>１００％</a:t>
            </a:r>
            <a:endParaRPr lang="en-US" altLang="ja-JP" b="1" dirty="0" smtClean="0">
              <a:solidFill>
                <a:prstClr val="black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103948" y="1719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 smtClean="0">
                <a:solidFill>
                  <a:prstClr val="black"/>
                </a:solidFill>
              </a:rPr>
              <a:t>１６：３</a:t>
            </a:r>
            <a:r>
              <a:rPr lang="ja-JP" altLang="en-US" b="1" dirty="0">
                <a:solidFill>
                  <a:prstClr val="black"/>
                </a:solidFill>
              </a:rPr>
              <a:t>４</a:t>
            </a:r>
            <a:endParaRPr lang="en-US" altLang="ja-JP" b="1" dirty="0" smtClean="0">
              <a:solidFill>
                <a:prstClr val="black"/>
              </a:solidFill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216074" y="704559"/>
            <a:ext cx="648072" cy="480330"/>
            <a:chOff x="216074" y="704559"/>
            <a:chExt cx="648072" cy="480330"/>
          </a:xfrm>
        </p:grpSpPr>
        <p:sp>
          <p:nvSpPr>
            <p:cNvPr id="10" name="左矢印 9"/>
            <p:cNvSpPr/>
            <p:nvPr/>
          </p:nvSpPr>
          <p:spPr>
            <a:xfrm>
              <a:off x="323528" y="764704"/>
              <a:ext cx="432048" cy="360040"/>
            </a:xfrm>
            <a:prstGeom prst="leftArrow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フローチャート: 代替処理 10"/>
            <p:cNvSpPr/>
            <p:nvPr/>
          </p:nvSpPr>
          <p:spPr>
            <a:xfrm>
              <a:off x="216074" y="704559"/>
              <a:ext cx="648072" cy="480330"/>
            </a:xfrm>
            <a:prstGeom prst="flowChartAlternateProcess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20" name="角丸四角形吹き出し 19"/>
          <p:cNvSpPr/>
          <p:nvPr/>
        </p:nvSpPr>
        <p:spPr>
          <a:xfrm>
            <a:off x="1475656" y="1814788"/>
            <a:ext cx="4680520" cy="735601"/>
          </a:xfrm>
          <a:prstGeom prst="wedgeRoundRectCallout">
            <a:avLst>
              <a:gd name="adj1" fmla="val -53819"/>
              <a:gd name="adj2" fmla="val 21712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400" dirty="0">
                <a:solidFill>
                  <a:prstClr val="black"/>
                </a:solidFill>
              </a:rPr>
              <a:t>来週の球技大会勝てるかな～</a:t>
            </a:r>
            <a:r>
              <a:rPr lang="ja-JP" altLang="en-US" sz="2400" dirty="0" smtClean="0">
                <a:solidFill>
                  <a:prstClr val="black"/>
                </a:solidFill>
              </a:rPr>
              <a:t>？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  <p:sp>
        <p:nvSpPr>
          <p:cNvPr id="4" name="楕円 3"/>
          <p:cNvSpPr/>
          <p:nvPr/>
        </p:nvSpPr>
        <p:spPr>
          <a:xfrm>
            <a:off x="216074" y="1750541"/>
            <a:ext cx="864096" cy="86409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4000" dirty="0">
                <a:solidFill>
                  <a:prstClr val="black"/>
                </a:solidFill>
              </a:rPr>
              <a:t>B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8" name="角丸四角形吹き出し 17"/>
          <p:cNvSpPr/>
          <p:nvPr/>
        </p:nvSpPr>
        <p:spPr>
          <a:xfrm>
            <a:off x="1475656" y="2753521"/>
            <a:ext cx="2232248" cy="735601"/>
          </a:xfrm>
          <a:prstGeom prst="wedgeRoundRectCallout">
            <a:avLst>
              <a:gd name="adj1" fmla="val -58070"/>
              <a:gd name="adj2" fmla="val 24058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n-US" altLang="ja-JP" sz="2400" dirty="0">
                <a:solidFill>
                  <a:prstClr val="black"/>
                </a:solidFill>
              </a:rPr>
              <a:t> </a:t>
            </a:r>
            <a:r>
              <a:rPr lang="en-US" altLang="ja-JP" sz="2400" dirty="0" smtClean="0">
                <a:solidFill>
                  <a:prstClr val="black"/>
                </a:solidFill>
              </a:rPr>
              <a:t> </a:t>
            </a:r>
            <a:r>
              <a:rPr lang="ja-JP" altLang="en-US" sz="2400" dirty="0" smtClean="0">
                <a:solidFill>
                  <a:prstClr val="black"/>
                </a:solidFill>
              </a:rPr>
              <a:t>どう</a:t>
            </a:r>
            <a:r>
              <a:rPr lang="ja-JP" altLang="en-US" sz="2400" dirty="0" err="1" smtClean="0">
                <a:solidFill>
                  <a:prstClr val="black"/>
                </a:solidFill>
              </a:rPr>
              <a:t>やろな</a:t>
            </a:r>
            <a:r>
              <a:rPr lang="ja-JP" altLang="en-US" sz="2400" dirty="0" smtClean="0">
                <a:solidFill>
                  <a:prstClr val="black"/>
                </a:solidFill>
              </a:rPr>
              <a:t>～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  <p:sp>
        <p:nvSpPr>
          <p:cNvPr id="19" name="楕円 18"/>
          <p:cNvSpPr/>
          <p:nvPr/>
        </p:nvSpPr>
        <p:spPr>
          <a:xfrm>
            <a:off x="216074" y="2689274"/>
            <a:ext cx="864096" cy="86409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4000" dirty="0">
                <a:solidFill>
                  <a:prstClr val="black"/>
                </a:solidFill>
              </a:rPr>
              <a:t>C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22" name="角丸四角形吹き出し 21"/>
          <p:cNvSpPr/>
          <p:nvPr/>
        </p:nvSpPr>
        <p:spPr>
          <a:xfrm>
            <a:off x="1498536" y="4789752"/>
            <a:ext cx="5334875" cy="735601"/>
          </a:xfrm>
          <a:prstGeom prst="wedgeRoundRectCallout">
            <a:avLst>
              <a:gd name="adj1" fmla="val -53819"/>
              <a:gd name="adj2" fmla="val 21712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ja-JP" altLang="en-US" sz="2400" dirty="0">
                <a:solidFill>
                  <a:prstClr val="black"/>
                </a:solidFill>
              </a:rPr>
              <a:t>たしかに</a:t>
            </a:r>
            <a:r>
              <a:rPr lang="ja-JP" altLang="en-US" sz="2400" dirty="0" smtClean="0">
                <a:solidFill>
                  <a:prstClr val="black"/>
                </a:solidFill>
              </a:rPr>
              <a:t>、Ａって</a:t>
            </a:r>
            <a:r>
              <a:rPr lang="ja-JP" altLang="en-US" sz="2400" dirty="0">
                <a:solidFill>
                  <a:prstClr val="black"/>
                </a:solidFill>
              </a:rPr>
              <a:t>かなり運動音痴よな！</a:t>
            </a:r>
          </a:p>
        </p:txBody>
      </p:sp>
      <p:sp>
        <p:nvSpPr>
          <p:cNvPr id="23" name="楕円 22"/>
          <p:cNvSpPr/>
          <p:nvPr/>
        </p:nvSpPr>
        <p:spPr>
          <a:xfrm>
            <a:off x="238954" y="4725505"/>
            <a:ext cx="864096" cy="86409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4000" dirty="0">
                <a:solidFill>
                  <a:prstClr val="black"/>
                </a:solidFill>
              </a:rPr>
              <a:t>E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25" name="角丸四角形吹き出し 24"/>
          <p:cNvSpPr/>
          <p:nvPr/>
        </p:nvSpPr>
        <p:spPr>
          <a:xfrm>
            <a:off x="1498536" y="3751915"/>
            <a:ext cx="5449728" cy="735601"/>
          </a:xfrm>
          <a:prstGeom prst="wedgeRoundRectCallout">
            <a:avLst>
              <a:gd name="adj1" fmla="val -53819"/>
              <a:gd name="adj2" fmla="val 21712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ja-JP" altLang="en-US" sz="2400" dirty="0">
                <a:solidFill>
                  <a:prstClr val="black"/>
                </a:solidFill>
              </a:rPr>
              <a:t>俺らのチームめちゃ弱いから微妙（笑）</a:t>
            </a:r>
            <a:endParaRPr lang="en-US" altLang="ja-JP" sz="2400" dirty="0">
              <a:solidFill>
                <a:prstClr val="black"/>
              </a:solidFill>
            </a:endParaRPr>
          </a:p>
        </p:txBody>
      </p:sp>
      <p:sp>
        <p:nvSpPr>
          <p:cNvPr id="26" name="楕円 25"/>
          <p:cNvSpPr/>
          <p:nvPr/>
        </p:nvSpPr>
        <p:spPr>
          <a:xfrm>
            <a:off x="238954" y="3687668"/>
            <a:ext cx="864096" cy="86409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4000" dirty="0">
                <a:solidFill>
                  <a:prstClr val="black"/>
                </a:solidFill>
              </a:rPr>
              <a:t>D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31" name="角丸四角形吹き出し 30"/>
          <p:cNvSpPr/>
          <p:nvPr/>
        </p:nvSpPr>
        <p:spPr>
          <a:xfrm>
            <a:off x="1498536" y="5779050"/>
            <a:ext cx="4513624" cy="735601"/>
          </a:xfrm>
          <a:prstGeom prst="wedgeRoundRectCallout">
            <a:avLst>
              <a:gd name="adj1" fmla="val -54583"/>
              <a:gd name="adj2" fmla="val 19367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ja-JP" altLang="en-US" sz="2400" dirty="0">
                <a:solidFill>
                  <a:prstClr val="black"/>
                </a:solidFill>
              </a:rPr>
              <a:t>あいつ休んだら勝てるかも</a:t>
            </a:r>
            <a:r>
              <a:rPr lang="ja-JP" altLang="en-US" sz="2400" dirty="0" err="1">
                <a:solidFill>
                  <a:prstClr val="black"/>
                </a:solidFill>
              </a:rPr>
              <a:t>な笑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  <p:sp>
        <p:nvSpPr>
          <p:cNvPr id="32" name="楕円 31"/>
          <p:cNvSpPr/>
          <p:nvPr/>
        </p:nvSpPr>
        <p:spPr>
          <a:xfrm>
            <a:off x="238954" y="5714803"/>
            <a:ext cx="864096" cy="86409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4000" dirty="0">
                <a:solidFill>
                  <a:prstClr val="black"/>
                </a:solidFill>
              </a:rPr>
              <a:t>F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59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924301" y="529823"/>
            <a:ext cx="49091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4000" dirty="0" smtClean="0">
                <a:solidFill>
                  <a:prstClr val="black"/>
                </a:solidFill>
              </a:rPr>
              <a:t>グループ（５）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991872" y="1719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 smtClean="0">
                <a:solidFill>
                  <a:prstClr val="black"/>
                </a:solidFill>
              </a:rPr>
              <a:t>１００％</a:t>
            </a:r>
            <a:endParaRPr lang="en-US" altLang="ja-JP" b="1" dirty="0" smtClean="0">
              <a:solidFill>
                <a:prstClr val="black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103948" y="1719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 smtClean="0">
                <a:solidFill>
                  <a:prstClr val="black"/>
                </a:solidFill>
              </a:rPr>
              <a:t>１９：５４</a:t>
            </a:r>
            <a:endParaRPr lang="en-US" altLang="ja-JP" b="1" dirty="0" smtClean="0">
              <a:solidFill>
                <a:prstClr val="black"/>
              </a:solidFill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216074" y="704559"/>
            <a:ext cx="648072" cy="480330"/>
            <a:chOff x="216074" y="704559"/>
            <a:chExt cx="648072" cy="480330"/>
          </a:xfrm>
        </p:grpSpPr>
        <p:sp>
          <p:nvSpPr>
            <p:cNvPr id="10" name="左矢印 9"/>
            <p:cNvSpPr/>
            <p:nvPr/>
          </p:nvSpPr>
          <p:spPr>
            <a:xfrm>
              <a:off x="323528" y="764704"/>
              <a:ext cx="432048" cy="360040"/>
            </a:xfrm>
            <a:prstGeom prst="leftArrow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フローチャート: 代替処理 10"/>
            <p:cNvSpPr/>
            <p:nvPr/>
          </p:nvSpPr>
          <p:spPr>
            <a:xfrm>
              <a:off x="216074" y="704559"/>
              <a:ext cx="648072" cy="480330"/>
            </a:xfrm>
            <a:prstGeom prst="flowChartAlternateProcess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20" name="角丸四角形吹き出し 19"/>
          <p:cNvSpPr/>
          <p:nvPr/>
        </p:nvSpPr>
        <p:spPr>
          <a:xfrm>
            <a:off x="1475656" y="1814788"/>
            <a:ext cx="3204356" cy="735601"/>
          </a:xfrm>
          <a:prstGeom prst="wedgeRoundRectCallout">
            <a:avLst>
              <a:gd name="adj1" fmla="val -56242"/>
              <a:gd name="adj2" fmla="val 22885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ja-JP" altLang="en-US" sz="2400" dirty="0">
                <a:solidFill>
                  <a:prstClr val="black"/>
                </a:solidFill>
              </a:rPr>
              <a:t>いやー勝ちたかったな</a:t>
            </a:r>
          </a:p>
        </p:txBody>
      </p:sp>
      <p:sp>
        <p:nvSpPr>
          <p:cNvPr id="4" name="楕円 3"/>
          <p:cNvSpPr/>
          <p:nvPr/>
        </p:nvSpPr>
        <p:spPr>
          <a:xfrm>
            <a:off x="216074" y="1750541"/>
            <a:ext cx="864096" cy="86409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4000" dirty="0">
                <a:solidFill>
                  <a:prstClr val="black"/>
                </a:solidFill>
              </a:rPr>
              <a:t>B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8" name="角丸四角形吹き出し 17"/>
          <p:cNvSpPr/>
          <p:nvPr/>
        </p:nvSpPr>
        <p:spPr>
          <a:xfrm>
            <a:off x="1475656" y="2753521"/>
            <a:ext cx="4104456" cy="735601"/>
          </a:xfrm>
          <a:prstGeom prst="wedgeRoundRectCallout">
            <a:avLst>
              <a:gd name="adj1" fmla="val -55351"/>
              <a:gd name="adj2" fmla="val 18194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ja-JP" altLang="en-US" sz="2400" dirty="0">
                <a:solidFill>
                  <a:prstClr val="black"/>
                </a:solidFill>
              </a:rPr>
              <a:t>放課後にも練習したのに</a:t>
            </a:r>
            <a:r>
              <a:rPr lang="ja-JP" altLang="en-US" sz="2400" dirty="0" err="1">
                <a:solidFill>
                  <a:prstClr val="black"/>
                </a:solidFill>
              </a:rPr>
              <a:t>な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  <p:sp>
        <p:nvSpPr>
          <p:cNvPr id="19" name="楕円 18"/>
          <p:cNvSpPr/>
          <p:nvPr/>
        </p:nvSpPr>
        <p:spPr>
          <a:xfrm>
            <a:off x="216074" y="2689274"/>
            <a:ext cx="864096" cy="86409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4000" dirty="0">
                <a:solidFill>
                  <a:prstClr val="black"/>
                </a:solidFill>
              </a:rPr>
              <a:t>C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22" name="角丸四角形吹き出し 21"/>
          <p:cNvSpPr/>
          <p:nvPr/>
        </p:nvSpPr>
        <p:spPr>
          <a:xfrm>
            <a:off x="1498536" y="4789752"/>
            <a:ext cx="5760640" cy="735601"/>
          </a:xfrm>
          <a:prstGeom prst="wedgeRoundRectCallout">
            <a:avLst>
              <a:gd name="adj1" fmla="val -53819"/>
              <a:gd name="adj2" fmla="val 21712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ja-JP" altLang="en-US" sz="2400" dirty="0" smtClean="0">
                <a:solidFill>
                  <a:prstClr val="black"/>
                </a:solidFill>
              </a:rPr>
              <a:t>しかもＡは</a:t>
            </a:r>
            <a:r>
              <a:rPr lang="ja-JP" altLang="en-US" sz="2400" dirty="0">
                <a:solidFill>
                  <a:prstClr val="black"/>
                </a:solidFill>
              </a:rPr>
              <a:t>放課後練きてなくなかった？</a:t>
            </a:r>
          </a:p>
        </p:txBody>
      </p:sp>
      <p:sp>
        <p:nvSpPr>
          <p:cNvPr id="23" name="楕円 22"/>
          <p:cNvSpPr/>
          <p:nvPr/>
        </p:nvSpPr>
        <p:spPr>
          <a:xfrm>
            <a:off x="238954" y="4725505"/>
            <a:ext cx="864096" cy="86409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4000" dirty="0">
                <a:solidFill>
                  <a:prstClr val="black"/>
                </a:solidFill>
              </a:rPr>
              <a:t>E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25" name="角丸四角形吹き出し 24"/>
          <p:cNvSpPr/>
          <p:nvPr/>
        </p:nvSpPr>
        <p:spPr>
          <a:xfrm>
            <a:off x="1498536" y="3751915"/>
            <a:ext cx="5760640" cy="735601"/>
          </a:xfrm>
          <a:prstGeom prst="wedgeRoundRectCallout">
            <a:avLst>
              <a:gd name="adj1" fmla="val -53819"/>
              <a:gd name="adj2" fmla="val 21712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ja-JP" altLang="en-US" sz="2400" dirty="0">
                <a:solidFill>
                  <a:prstClr val="black"/>
                </a:solidFill>
              </a:rPr>
              <a:t>やっぱり</a:t>
            </a:r>
            <a:r>
              <a:rPr lang="ja-JP" altLang="en-US" sz="2400" dirty="0" smtClean="0">
                <a:solidFill>
                  <a:prstClr val="black"/>
                </a:solidFill>
              </a:rPr>
              <a:t>、Ａが</a:t>
            </a:r>
            <a:r>
              <a:rPr lang="ja-JP" altLang="en-US" sz="2400" dirty="0">
                <a:solidFill>
                  <a:prstClr val="black"/>
                </a:solidFill>
              </a:rPr>
              <a:t>おるチームが足</a:t>
            </a:r>
            <a:r>
              <a:rPr lang="ja-JP" altLang="en-US" sz="2400" dirty="0" err="1">
                <a:solidFill>
                  <a:prstClr val="black"/>
                </a:solidFill>
              </a:rPr>
              <a:t>ひっぱ</a:t>
            </a:r>
            <a:r>
              <a:rPr lang="ja-JP" altLang="en-US" sz="2400" dirty="0">
                <a:solidFill>
                  <a:prstClr val="black"/>
                </a:solidFill>
              </a:rPr>
              <a:t>たな</a:t>
            </a:r>
            <a:endParaRPr lang="en-US" altLang="ja-JP" sz="2400" dirty="0">
              <a:solidFill>
                <a:prstClr val="black"/>
              </a:solidFill>
            </a:endParaRPr>
          </a:p>
        </p:txBody>
      </p:sp>
      <p:sp>
        <p:nvSpPr>
          <p:cNvPr id="26" name="楕円 25"/>
          <p:cNvSpPr/>
          <p:nvPr/>
        </p:nvSpPr>
        <p:spPr>
          <a:xfrm>
            <a:off x="238954" y="3687668"/>
            <a:ext cx="864096" cy="86409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4000" dirty="0">
                <a:solidFill>
                  <a:prstClr val="black"/>
                </a:solidFill>
              </a:rPr>
              <a:t>D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31" name="角丸四角形吹き出し 30"/>
          <p:cNvSpPr/>
          <p:nvPr/>
        </p:nvSpPr>
        <p:spPr>
          <a:xfrm>
            <a:off x="1498536" y="5779050"/>
            <a:ext cx="1813324" cy="735601"/>
          </a:xfrm>
          <a:prstGeom prst="wedgeRoundRectCallout">
            <a:avLst>
              <a:gd name="adj1" fmla="val -59528"/>
              <a:gd name="adj2" fmla="val 19367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ja-JP" altLang="en-US" sz="2400" dirty="0">
                <a:solidFill>
                  <a:prstClr val="black"/>
                </a:solidFill>
              </a:rPr>
              <a:t>ほんまそれ</a:t>
            </a:r>
          </a:p>
        </p:txBody>
      </p:sp>
      <p:sp>
        <p:nvSpPr>
          <p:cNvPr id="32" name="楕円 31"/>
          <p:cNvSpPr/>
          <p:nvPr/>
        </p:nvSpPr>
        <p:spPr>
          <a:xfrm>
            <a:off x="238954" y="5714803"/>
            <a:ext cx="864096" cy="86409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4000" dirty="0" smtClean="0">
                <a:solidFill>
                  <a:prstClr val="black"/>
                </a:solidFill>
              </a:rPr>
              <a:t>F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00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924301" y="529823"/>
            <a:ext cx="49091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4000" dirty="0" smtClean="0">
                <a:solidFill>
                  <a:prstClr val="black"/>
                </a:solidFill>
              </a:rPr>
              <a:t>グループ（５）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991872" y="1719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 smtClean="0">
                <a:solidFill>
                  <a:prstClr val="black"/>
                </a:solidFill>
              </a:rPr>
              <a:t>１００％</a:t>
            </a:r>
            <a:endParaRPr lang="en-US" altLang="ja-JP" b="1" dirty="0" smtClean="0">
              <a:solidFill>
                <a:prstClr val="black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103948" y="1719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 smtClean="0">
                <a:solidFill>
                  <a:prstClr val="black"/>
                </a:solidFill>
              </a:rPr>
              <a:t>１９：５５</a:t>
            </a:r>
            <a:endParaRPr lang="en-US" altLang="ja-JP" b="1" dirty="0" smtClean="0">
              <a:solidFill>
                <a:prstClr val="black"/>
              </a:solidFill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216074" y="704559"/>
            <a:ext cx="648072" cy="480330"/>
            <a:chOff x="216074" y="704559"/>
            <a:chExt cx="648072" cy="480330"/>
          </a:xfrm>
        </p:grpSpPr>
        <p:sp>
          <p:nvSpPr>
            <p:cNvPr id="10" name="左矢印 9"/>
            <p:cNvSpPr/>
            <p:nvPr/>
          </p:nvSpPr>
          <p:spPr>
            <a:xfrm>
              <a:off x="323528" y="764704"/>
              <a:ext cx="432048" cy="360040"/>
            </a:xfrm>
            <a:prstGeom prst="leftArrow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フローチャート: 代替処理 10"/>
            <p:cNvSpPr/>
            <p:nvPr/>
          </p:nvSpPr>
          <p:spPr>
            <a:xfrm>
              <a:off x="216074" y="704559"/>
              <a:ext cx="648072" cy="480330"/>
            </a:xfrm>
            <a:prstGeom prst="flowChartAlternateProcess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20" name="角丸四角形吹き出し 19"/>
          <p:cNvSpPr/>
          <p:nvPr/>
        </p:nvSpPr>
        <p:spPr>
          <a:xfrm>
            <a:off x="1475656" y="1814788"/>
            <a:ext cx="1944216" cy="735601"/>
          </a:xfrm>
          <a:prstGeom prst="wedgeRoundRectCallout">
            <a:avLst>
              <a:gd name="adj1" fmla="val -57812"/>
              <a:gd name="adj2" fmla="val 26403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ja-JP" altLang="en-US" sz="2400" dirty="0" err="1">
                <a:solidFill>
                  <a:prstClr val="black"/>
                </a:solidFill>
              </a:rPr>
              <a:t>まじうざ</a:t>
            </a:r>
            <a:r>
              <a:rPr lang="ja-JP" altLang="en-US" sz="2400" dirty="0">
                <a:solidFill>
                  <a:prstClr val="black"/>
                </a:solidFill>
              </a:rPr>
              <a:t>いな</a:t>
            </a:r>
          </a:p>
        </p:txBody>
      </p:sp>
      <p:sp>
        <p:nvSpPr>
          <p:cNvPr id="4" name="楕円 3"/>
          <p:cNvSpPr/>
          <p:nvPr/>
        </p:nvSpPr>
        <p:spPr>
          <a:xfrm>
            <a:off x="216074" y="1750541"/>
            <a:ext cx="864096" cy="86409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4000" dirty="0">
                <a:solidFill>
                  <a:prstClr val="black"/>
                </a:solidFill>
              </a:rPr>
              <a:t>B</a:t>
            </a:r>
            <a:endParaRPr lang="en-US" altLang="ja-JP" sz="4000" dirty="0" smtClean="0">
              <a:solidFill>
                <a:prstClr val="black"/>
              </a:solidFill>
            </a:endParaRPr>
          </a:p>
        </p:txBody>
      </p:sp>
      <p:sp>
        <p:nvSpPr>
          <p:cNvPr id="18" name="角丸四角形吹き出し 17"/>
          <p:cNvSpPr/>
          <p:nvPr/>
        </p:nvSpPr>
        <p:spPr>
          <a:xfrm>
            <a:off x="1475656" y="2753521"/>
            <a:ext cx="3384376" cy="735601"/>
          </a:xfrm>
          <a:prstGeom prst="wedgeRoundRectCallout">
            <a:avLst>
              <a:gd name="adj1" fmla="val -54627"/>
              <a:gd name="adj2" fmla="val 21712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ja-JP" altLang="en-US" sz="2400" dirty="0">
                <a:solidFill>
                  <a:prstClr val="black"/>
                </a:solidFill>
              </a:rPr>
              <a:t>明日</a:t>
            </a:r>
            <a:r>
              <a:rPr lang="ja-JP" altLang="en-US" sz="2400" dirty="0" smtClean="0">
                <a:solidFill>
                  <a:prstClr val="black"/>
                </a:solidFill>
              </a:rPr>
              <a:t>から</a:t>
            </a:r>
            <a:r>
              <a:rPr lang="ja-JP" altLang="en-US" sz="2400" dirty="0">
                <a:solidFill>
                  <a:prstClr val="black"/>
                </a:solidFill>
              </a:rPr>
              <a:t>Ａ</a:t>
            </a:r>
            <a:r>
              <a:rPr lang="ja-JP" altLang="en-US" sz="2400" dirty="0" smtClean="0">
                <a:solidFill>
                  <a:prstClr val="black"/>
                </a:solidFill>
              </a:rPr>
              <a:t>無視</a:t>
            </a:r>
            <a:r>
              <a:rPr lang="ja-JP" altLang="en-US" sz="2400" dirty="0">
                <a:solidFill>
                  <a:prstClr val="black"/>
                </a:solidFill>
              </a:rPr>
              <a:t>しようぜ</a:t>
            </a:r>
          </a:p>
        </p:txBody>
      </p:sp>
      <p:sp>
        <p:nvSpPr>
          <p:cNvPr id="19" name="楕円 18"/>
          <p:cNvSpPr/>
          <p:nvPr/>
        </p:nvSpPr>
        <p:spPr>
          <a:xfrm>
            <a:off x="216074" y="2689274"/>
            <a:ext cx="864096" cy="86409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4000" dirty="0">
                <a:solidFill>
                  <a:prstClr val="black"/>
                </a:solidFill>
              </a:rPr>
              <a:t>B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22" name="角丸四角形吹き出し 21"/>
          <p:cNvSpPr/>
          <p:nvPr/>
        </p:nvSpPr>
        <p:spPr>
          <a:xfrm>
            <a:off x="1498536" y="4789751"/>
            <a:ext cx="1201256" cy="735601"/>
          </a:xfrm>
          <a:prstGeom prst="wedgeRoundRectCallout">
            <a:avLst>
              <a:gd name="adj1" fmla="val -66745"/>
              <a:gd name="adj2" fmla="val 22884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ja-JP" altLang="en-US" sz="2400" dirty="0">
                <a:solidFill>
                  <a:prstClr val="black"/>
                </a:solidFill>
              </a:rPr>
              <a:t>そやな</a:t>
            </a:r>
          </a:p>
        </p:txBody>
      </p:sp>
      <p:sp>
        <p:nvSpPr>
          <p:cNvPr id="23" name="楕円 22"/>
          <p:cNvSpPr/>
          <p:nvPr/>
        </p:nvSpPr>
        <p:spPr>
          <a:xfrm>
            <a:off x="238954" y="4725505"/>
            <a:ext cx="864096" cy="86409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4000" dirty="0">
                <a:solidFill>
                  <a:prstClr val="black"/>
                </a:solidFill>
              </a:rPr>
              <a:t>D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25" name="角丸四角形吹き出し 24"/>
          <p:cNvSpPr/>
          <p:nvPr/>
        </p:nvSpPr>
        <p:spPr>
          <a:xfrm>
            <a:off x="1498536" y="3751915"/>
            <a:ext cx="1129248" cy="735601"/>
          </a:xfrm>
          <a:prstGeom prst="wedgeRoundRectCallout">
            <a:avLst>
              <a:gd name="adj1" fmla="val -66041"/>
              <a:gd name="adj2" fmla="val 25230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ja-JP" altLang="en-US" sz="2400" dirty="0">
                <a:solidFill>
                  <a:prstClr val="black"/>
                </a:solidFill>
              </a:rPr>
              <a:t>了解</a:t>
            </a:r>
            <a:endParaRPr lang="en-US" altLang="ja-JP" sz="2400" dirty="0">
              <a:solidFill>
                <a:prstClr val="black"/>
              </a:solidFill>
            </a:endParaRPr>
          </a:p>
        </p:txBody>
      </p:sp>
      <p:sp>
        <p:nvSpPr>
          <p:cNvPr id="26" name="楕円 25"/>
          <p:cNvSpPr/>
          <p:nvPr/>
        </p:nvSpPr>
        <p:spPr>
          <a:xfrm>
            <a:off x="238954" y="3687668"/>
            <a:ext cx="864096" cy="86409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4000" dirty="0">
                <a:solidFill>
                  <a:prstClr val="black"/>
                </a:solidFill>
              </a:rPr>
              <a:t>C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31" name="角丸四角形吹き出し 30"/>
          <p:cNvSpPr/>
          <p:nvPr/>
        </p:nvSpPr>
        <p:spPr>
          <a:xfrm>
            <a:off x="1498536" y="5779050"/>
            <a:ext cx="1345272" cy="735601"/>
          </a:xfrm>
          <a:prstGeom prst="wedgeRoundRectCallout">
            <a:avLst>
              <a:gd name="adj1" fmla="val -66003"/>
              <a:gd name="adj2" fmla="val 24058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400" dirty="0" smtClean="0">
                <a:solidFill>
                  <a:prstClr val="black"/>
                </a:solidFill>
              </a:rPr>
              <a:t>おけ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  <p:sp>
        <p:nvSpPr>
          <p:cNvPr id="32" name="楕円 31"/>
          <p:cNvSpPr/>
          <p:nvPr/>
        </p:nvSpPr>
        <p:spPr>
          <a:xfrm>
            <a:off x="238954" y="5714803"/>
            <a:ext cx="864096" cy="86409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4000" dirty="0" smtClean="0">
                <a:solidFill>
                  <a:prstClr val="black"/>
                </a:solidFill>
              </a:rPr>
              <a:t>E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90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0872" y="2060848"/>
            <a:ext cx="8229600" cy="1143000"/>
          </a:xfrm>
        </p:spPr>
        <p:txBody>
          <a:bodyPr>
            <a:noAutofit/>
          </a:bodyPr>
          <a:lstStyle/>
          <a:p>
            <a:r>
              <a:rPr kumimoji="1" lang="ja-JP" altLang="en-US" sz="5400" dirty="0" smtClean="0"/>
              <a:t>いじめのきっかけ</a:t>
            </a:r>
            <a:endParaRPr kumimoji="1" lang="ja-JP" altLang="en-US" sz="5400" dirty="0"/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395536" y="407676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400" dirty="0" smtClean="0"/>
              <a:t>グループチャットの会話</a:t>
            </a:r>
            <a:endParaRPr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2355564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0872" y="1700808"/>
            <a:ext cx="8229600" cy="1143000"/>
          </a:xfrm>
        </p:spPr>
        <p:txBody>
          <a:bodyPr>
            <a:noAutofit/>
          </a:bodyPr>
          <a:lstStyle/>
          <a:p>
            <a:r>
              <a:rPr kumimoji="1" lang="ja-JP" altLang="en-US" sz="5400" dirty="0" smtClean="0"/>
              <a:t>どういう発言が</a:t>
            </a:r>
            <a:r>
              <a:rPr kumimoji="1" lang="en-US" altLang="ja-JP" sz="5400" dirty="0" smtClean="0"/>
              <a:t/>
            </a:r>
            <a:br>
              <a:rPr kumimoji="1" lang="en-US" altLang="ja-JP" sz="5400" dirty="0" smtClean="0"/>
            </a:br>
            <a:r>
              <a:rPr lang="ja-JP" altLang="en-US" sz="5400" dirty="0"/>
              <a:t>良く</a:t>
            </a:r>
            <a:r>
              <a:rPr kumimoji="1" lang="ja-JP" altLang="en-US" sz="5400" dirty="0" smtClean="0"/>
              <a:t>なかったのか？</a:t>
            </a:r>
            <a:endParaRPr kumimoji="1" lang="ja-JP" altLang="en-US" sz="5400" dirty="0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446856" y="414908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400" dirty="0" smtClean="0"/>
              <a:t>どういう発言で</a:t>
            </a:r>
            <a:endParaRPr lang="en-US" altLang="ja-JP" sz="5400" dirty="0" smtClean="0"/>
          </a:p>
          <a:p>
            <a:r>
              <a:rPr lang="ja-JP" altLang="en-US" sz="5400" dirty="0" smtClean="0"/>
              <a:t>いじめを防げたのか？</a:t>
            </a:r>
            <a:endParaRPr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2258235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8032" y="5847407"/>
            <a:ext cx="7772400" cy="965969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ja-JP" altLang="en-US" dirty="0" smtClean="0"/>
              <a:t>最近、</a:t>
            </a:r>
            <a:r>
              <a:rPr lang="ja-JP" altLang="en-US" dirty="0"/>
              <a:t>Ａ</a:t>
            </a:r>
            <a:r>
              <a:rPr lang="ja-JP" altLang="en-US" dirty="0" smtClean="0"/>
              <a:t>君は元気がありません</a:t>
            </a:r>
            <a:endParaRPr lang="en-US" altLang="ja-JP" dirty="0" smtClean="0"/>
          </a:p>
        </p:txBody>
      </p:sp>
      <p:grpSp>
        <p:nvGrpSpPr>
          <p:cNvPr id="58" name="グループ化 57"/>
          <p:cNvGrpSpPr/>
          <p:nvPr/>
        </p:nvGrpSpPr>
        <p:grpSpPr>
          <a:xfrm>
            <a:off x="3792318" y="764704"/>
            <a:ext cx="2727860" cy="4824536"/>
            <a:chOff x="3792318" y="764704"/>
            <a:chExt cx="2727860" cy="4824536"/>
          </a:xfrm>
        </p:grpSpPr>
        <p:sp>
          <p:nvSpPr>
            <p:cNvPr id="5" name="フローチャート : 結合子 4"/>
            <p:cNvSpPr/>
            <p:nvPr/>
          </p:nvSpPr>
          <p:spPr>
            <a:xfrm rot="3831703">
              <a:off x="4863994" y="1196752"/>
              <a:ext cx="1656184" cy="1656184"/>
            </a:xfrm>
            <a:prstGeom prst="flowChartConnector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5400" dirty="0" smtClean="0"/>
                <a:t>Ａ</a:t>
              </a:r>
              <a:endParaRPr kumimoji="1" lang="ja-JP" altLang="en-US" sz="1200" dirty="0"/>
            </a:p>
          </p:txBody>
        </p:sp>
        <p:cxnSp>
          <p:nvCxnSpPr>
            <p:cNvPr id="9" name="直線コネクタ 8"/>
            <p:cNvCxnSpPr/>
            <p:nvPr/>
          </p:nvCxnSpPr>
          <p:spPr>
            <a:xfrm flipH="1">
              <a:off x="3792318" y="3917843"/>
              <a:ext cx="828092" cy="1671397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4618076" y="3900737"/>
              <a:ext cx="830426" cy="1688503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>
              <a:off x="4604042" y="2924944"/>
              <a:ext cx="352580" cy="1296144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>
            <a:xfrm>
              <a:off x="4620410" y="2848338"/>
              <a:ext cx="527654" cy="1372750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フリーフォーム 9"/>
            <p:cNvSpPr/>
            <p:nvPr/>
          </p:nvSpPr>
          <p:spPr>
            <a:xfrm>
              <a:off x="4593508" y="2374592"/>
              <a:ext cx="363114" cy="1534799"/>
            </a:xfrm>
            <a:custGeom>
              <a:avLst/>
              <a:gdLst>
                <a:gd name="connsiteX0" fmla="*/ 18249 w 363114"/>
                <a:gd name="connsiteY0" fmla="*/ 1534799 h 1534799"/>
                <a:gd name="connsiteX1" fmla="*/ 31501 w 363114"/>
                <a:gd name="connsiteY1" fmla="*/ 315599 h 1534799"/>
                <a:gd name="connsiteX2" fmla="*/ 309796 w 363114"/>
                <a:gd name="connsiteY2" fmla="*/ 24051 h 1534799"/>
                <a:gd name="connsiteX3" fmla="*/ 362805 w 363114"/>
                <a:gd name="connsiteY3" fmla="*/ 37304 h 1534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3114" h="1534799">
                  <a:moveTo>
                    <a:pt x="18249" y="1534799"/>
                  </a:moveTo>
                  <a:cubicBezTo>
                    <a:pt x="579" y="1051094"/>
                    <a:pt x="-17090" y="567390"/>
                    <a:pt x="31501" y="315599"/>
                  </a:cubicBezTo>
                  <a:cubicBezTo>
                    <a:pt x="80092" y="63808"/>
                    <a:pt x="254579" y="70433"/>
                    <a:pt x="309796" y="24051"/>
                  </a:cubicBezTo>
                  <a:cubicBezTo>
                    <a:pt x="365013" y="-22331"/>
                    <a:pt x="363909" y="7486"/>
                    <a:pt x="362805" y="37304"/>
                  </a:cubicBezTo>
                </a:path>
              </a:pathLst>
            </a:cu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8" name="直線コネクタ 27"/>
            <p:cNvCxnSpPr/>
            <p:nvPr/>
          </p:nvCxnSpPr>
          <p:spPr>
            <a:xfrm>
              <a:off x="5004048" y="764704"/>
              <a:ext cx="0" cy="12601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/>
            <p:nvPr/>
          </p:nvCxnSpPr>
          <p:spPr>
            <a:xfrm>
              <a:off x="5076056" y="764704"/>
              <a:ext cx="0" cy="12601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/>
            <p:cNvCxnSpPr/>
            <p:nvPr/>
          </p:nvCxnSpPr>
          <p:spPr>
            <a:xfrm>
              <a:off x="5156448" y="764704"/>
              <a:ext cx="0" cy="12601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>
              <a:off x="5220072" y="764704"/>
              <a:ext cx="0" cy="12601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コネクタ 31"/>
            <p:cNvCxnSpPr/>
            <p:nvPr/>
          </p:nvCxnSpPr>
          <p:spPr>
            <a:xfrm>
              <a:off x="5076056" y="764704"/>
              <a:ext cx="0" cy="12601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/>
            <p:cNvCxnSpPr/>
            <p:nvPr/>
          </p:nvCxnSpPr>
          <p:spPr>
            <a:xfrm>
              <a:off x="5220072" y="764704"/>
              <a:ext cx="0" cy="12601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>
              <a:off x="5292080" y="764704"/>
              <a:ext cx="0" cy="12601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/>
            <p:cNvCxnSpPr/>
            <p:nvPr/>
          </p:nvCxnSpPr>
          <p:spPr>
            <a:xfrm>
              <a:off x="5372472" y="764704"/>
              <a:ext cx="0" cy="12601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/>
            <p:cNvCxnSpPr/>
            <p:nvPr/>
          </p:nvCxnSpPr>
          <p:spPr>
            <a:xfrm>
              <a:off x="5436096" y="764704"/>
              <a:ext cx="0" cy="12601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>
              <a:off x="5508104" y="764704"/>
              <a:ext cx="0" cy="12601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4219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90056"/>
            <a:ext cx="8229600" cy="1143000"/>
          </a:xfrm>
        </p:spPr>
        <p:txBody>
          <a:bodyPr/>
          <a:lstStyle/>
          <a:p>
            <a:r>
              <a:rPr kumimoji="1" lang="ja-JP" altLang="en-US" dirty="0" smtClean="0"/>
              <a:t>少し前の話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9019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正方形/長方形 34"/>
          <p:cNvSpPr/>
          <p:nvPr/>
        </p:nvSpPr>
        <p:spPr>
          <a:xfrm>
            <a:off x="0" y="1257657"/>
            <a:ext cx="9144000" cy="1077332"/>
          </a:xfrm>
          <a:prstGeom prst="rect">
            <a:avLst/>
          </a:prstGeom>
          <a:solidFill>
            <a:schemeClr val="bg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924301" y="529823"/>
            <a:ext cx="49091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4000" dirty="0" smtClean="0">
                <a:solidFill>
                  <a:prstClr val="black"/>
                </a:solidFill>
              </a:rPr>
              <a:t>グループ（</a:t>
            </a:r>
            <a:r>
              <a:rPr lang="ja-JP" altLang="en-US" sz="4000" dirty="0">
                <a:solidFill>
                  <a:prstClr val="black"/>
                </a:solidFill>
              </a:rPr>
              <a:t>５</a:t>
            </a:r>
            <a:r>
              <a:rPr lang="ja-JP" altLang="en-US" sz="4000" dirty="0" smtClean="0">
                <a:solidFill>
                  <a:prstClr val="black"/>
                </a:solidFill>
              </a:rPr>
              <a:t>）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991872" y="1719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 smtClean="0">
                <a:solidFill>
                  <a:prstClr val="black"/>
                </a:solidFill>
              </a:rPr>
              <a:t>１００％</a:t>
            </a:r>
            <a:endParaRPr lang="en-US" altLang="ja-JP" b="1" dirty="0" smtClean="0">
              <a:solidFill>
                <a:prstClr val="black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103948" y="1719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 smtClean="0">
                <a:solidFill>
                  <a:prstClr val="black"/>
                </a:solidFill>
              </a:rPr>
              <a:t>１６：３</a:t>
            </a:r>
            <a:r>
              <a:rPr lang="ja-JP" altLang="en-US" b="1" dirty="0">
                <a:solidFill>
                  <a:prstClr val="black"/>
                </a:solidFill>
              </a:rPr>
              <a:t>４</a:t>
            </a:r>
            <a:endParaRPr lang="en-US" altLang="ja-JP" b="1" dirty="0" smtClean="0">
              <a:solidFill>
                <a:prstClr val="black"/>
              </a:solidFill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216074" y="704559"/>
            <a:ext cx="648072" cy="480330"/>
            <a:chOff x="216074" y="704559"/>
            <a:chExt cx="648072" cy="480330"/>
          </a:xfrm>
        </p:grpSpPr>
        <p:sp>
          <p:nvSpPr>
            <p:cNvPr id="10" name="左矢印 9"/>
            <p:cNvSpPr/>
            <p:nvPr/>
          </p:nvSpPr>
          <p:spPr>
            <a:xfrm>
              <a:off x="323528" y="764704"/>
              <a:ext cx="432048" cy="360040"/>
            </a:xfrm>
            <a:prstGeom prst="leftArrow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フローチャート: 代替処理 10"/>
            <p:cNvSpPr/>
            <p:nvPr/>
          </p:nvSpPr>
          <p:spPr>
            <a:xfrm>
              <a:off x="216074" y="704559"/>
              <a:ext cx="648072" cy="480330"/>
            </a:xfrm>
            <a:prstGeom prst="flowChartAlternateProcess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27" name="楕円 3"/>
          <p:cNvSpPr/>
          <p:nvPr/>
        </p:nvSpPr>
        <p:spPr>
          <a:xfrm>
            <a:off x="432098" y="1400609"/>
            <a:ext cx="864096" cy="86409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4000" dirty="0">
                <a:solidFill>
                  <a:prstClr val="black"/>
                </a:solidFill>
              </a:rPr>
              <a:t>B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28" name="楕円 3"/>
          <p:cNvSpPr/>
          <p:nvPr/>
        </p:nvSpPr>
        <p:spPr>
          <a:xfrm>
            <a:off x="1619672" y="1400609"/>
            <a:ext cx="864096" cy="86409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4000" dirty="0">
                <a:solidFill>
                  <a:prstClr val="black"/>
                </a:solidFill>
              </a:rPr>
              <a:t>C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29" name="楕円 3"/>
          <p:cNvSpPr/>
          <p:nvPr/>
        </p:nvSpPr>
        <p:spPr>
          <a:xfrm>
            <a:off x="3861445" y="1400609"/>
            <a:ext cx="864096" cy="86409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4000" dirty="0">
                <a:solidFill>
                  <a:prstClr val="black"/>
                </a:solidFill>
              </a:rPr>
              <a:t>E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33" name="楕円 3"/>
          <p:cNvSpPr/>
          <p:nvPr/>
        </p:nvSpPr>
        <p:spPr>
          <a:xfrm>
            <a:off x="5004048" y="1400609"/>
            <a:ext cx="864096" cy="86409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4000" dirty="0">
                <a:solidFill>
                  <a:prstClr val="black"/>
                </a:solidFill>
              </a:rPr>
              <a:t>F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34" name="楕円 3"/>
          <p:cNvSpPr/>
          <p:nvPr/>
        </p:nvSpPr>
        <p:spPr>
          <a:xfrm>
            <a:off x="2771800" y="1400609"/>
            <a:ext cx="864096" cy="86409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4000" dirty="0">
                <a:solidFill>
                  <a:prstClr val="black"/>
                </a:solidFill>
              </a:rPr>
              <a:t>D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00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924301" y="529823"/>
            <a:ext cx="49091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4000" dirty="0" smtClean="0">
                <a:solidFill>
                  <a:prstClr val="black"/>
                </a:solidFill>
              </a:rPr>
              <a:t>グループ（５）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991872" y="1719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 smtClean="0">
                <a:solidFill>
                  <a:prstClr val="black"/>
                </a:solidFill>
              </a:rPr>
              <a:t>１００％</a:t>
            </a:r>
            <a:endParaRPr lang="en-US" altLang="ja-JP" b="1" dirty="0" smtClean="0">
              <a:solidFill>
                <a:prstClr val="black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103948" y="1719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 smtClean="0">
                <a:solidFill>
                  <a:prstClr val="black"/>
                </a:solidFill>
              </a:rPr>
              <a:t>１６：３</a:t>
            </a:r>
            <a:r>
              <a:rPr lang="ja-JP" altLang="en-US" b="1" dirty="0">
                <a:solidFill>
                  <a:prstClr val="black"/>
                </a:solidFill>
              </a:rPr>
              <a:t>４</a:t>
            </a:r>
            <a:endParaRPr lang="en-US" altLang="ja-JP" b="1" dirty="0" smtClean="0">
              <a:solidFill>
                <a:prstClr val="black"/>
              </a:solidFill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216074" y="704559"/>
            <a:ext cx="648072" cy="480330"/>
            <a:chOff x="216074" y="704559"/>
            <a:chExt cx="648072" cy="480330"/>
          </a:xfrm>
        </p:grpSpPr>
        <p:sp>
          <p:nvSpPr>
            <p:cNvPr id="10" name="左矢印 9"/>
            <p:cNvSpPr/>
            <p:nvPr/>
          </p:nvSpPr>
          <p:spPr>
            <a:xfrm>
              <a:off x="323528" y="764704"/>
              <a:ext cx="432048" cy="360040"/>
            </a:xfrm>
            <a:prstGeom prst="leftArrow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フローチャート: 代替処理 10"/>
            <p:cNvSpPr/>
            <p:nvPr/>
          </p:nvSpPr>
          <p:spPr>
            <a:xfrm>
              <a:off x="216074" y="704559"/>
              <a:ext cx="648072" cy="480330"/>
            </a:xfrm>
            <a:prstGeom prst="flowChartAlternateProcess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20" name="角丸四角形吹き出し 19"/>
          <p:cNvSpPr/>
          <p:nvPr/>
        </p:nvSpPr>
        <p:spPr>
          <a:xfrm>
            <a:off x="1475656" y="1814788"/>
            <a:ext cx="4680520" cy="735601"/>
          </a:xfrm>
          <a:prstGeom prst="wedgeRoundRectCallout">
            <a:avLst>
              <a:gd name="adj1" fmla="val -53819"/>
              <a:gd name="adj2" fmla="val 21712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400" dirty="0">
                <a:solidFill>
                  <a:schemeClr val="tx1"/>
                </a:solidFill>
              </a:rPr>
              <a:t>来週の球技大会勝てるかな～</a:t>
            </a:r>
            <a:r>
              <a:rPr lang="ja-JP" altLang="en-US" sz="2400" dirty="0" smtClean="0">
                <a:solidFill>
                  <a:schemeClr val="tx1"/>
                </a:solidFill>
              </a:rPr>
              <a:t>？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4" name="楕円 3"/>
          <p:cNvSpPr/>
          <p:nvPr/>
        </p:nvSpPr>
        <p:spPr>
          <a:xfrm>
            <a:off x="216074" y="1750541"/>
            <a:ext cx="864096" cy="86409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4000" dirty="0">
                <a:solidFill>
                  <a:prstClr val="black"/>
                </a:solidFill>
              </a:rPr>
              <a:t>B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8" name="角丸四角形吹き出し 17"/>
          <p:cNvSpPr/>
          <p:nvPr/>
        </p:nvSpPr>
        <p:spPr>
          <a:xfrm>
            <a:off x="1475656" y="2753521"/>
            <a:ext cx="2232248" cy="735601"/>
          </a:xfrm>
          <a:prstGeom prst="wedgeRoundRectCallout">
            <a:avLst>
              <a:gd name="adj1" fmla="val -58070"/>
              <a:gd name="adj2" fmla="val 24058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n-US" altLang="ja-JP" sz="2400" dirty="0">
                <a:solidFill>
                  <a:schemeClr val="tx1"/>
                </a:solidFill>
              </a:rPr>
              <a:t> </a:t>
            </a:r>
            <a:r>
              <a:rPr lang="en-US" altLang="ja-JP" sz="2400" dirty="0" smtClean="0">
                <a:solidFill>
                  <a:schemeClr val="tx1"/>
                </a:solidFill>
              </a:rPr>
              <a:t> </a:t>
            </a:r>
            <a:r>
              <a:rPr lang="ja-JP" altLang="en-US" sz="2400" dirty="0" smtClean="0">
                <a:solidFill>
                  <a:schemeClr val="tx1"/>
                </a:solidFill>
              </a:rPr>
              <a:t>どうやろな～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9" name="楕円 18"/>
          <p:cNvSpPr/>
          <p:nvPr/>
        </p:nvSpPr>
        <p:spPr>
          <a:xfrm>
            <a:off x="216074" y="2689274"/>
            <a:ext cx="864096" cy="86409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4000" dirty="0">
                <a:solidFill>
                  <a:prstClr val="black"/>
                </a:solidFill>
              </a:rPr>
              <a:t>C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22" name="角丸四角形吹き出し 21"/>
          <p:cNvSpPr/>
          <p:nvPr/>
        </p:nvSpPr>
        <p:spPr>
          <a:xfrm>
            <a:off x="1498536" y="4789752"/>
            <a:ext cx="5334875" cy="735601"/>
          </a:xfrm>
          <a:prstGeom prst="wedgeRoundRectCallout">
            <a:avLst>
              <a:gd name="adj1" fmla="val -53819"/>
              <a:gd name="adj2" fmla="val 21712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たしかに</a:t>
            </a:r>
            <a:r>
              <a:rPr lang="ja-JP" altLang="en-US" sz="2400" dirty="0" smtClean="0">
                <a:solidFill>
                  <a:schemeClr val="tx1"/>
                </a:solidFill>
              </a:rPr>
              <a:t>、Ａって</a:t>
            </a:r>
            <a:r>
              <a:rPr lang="ja-JP" altLang="en-US" sz="2400" dirty="0">
                <a:solidFill>
                  <a:schemeClr val="tx1"/>
                </a:solidFill>
              </a:rPr>
              <a:t>かなり運動音痴よな！</a:t>
            </a:r>
          </a:p>
        </p:txBody>
      </p:sp>
      <p:sp>
        <p:nvSpPr>
          <p:cNvPr id="23" name="楕円 22"/>
          <p:cNvSpPr/>
          <p:nvPr/>
        </p:nvSpPr>
        <p:spPr>
          <a:xfrm>
            <a:off x="238954" y="4725505"/>
            <a:ext cx="864096" cy="86409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4000" dirty="0">
                <a:solidFill>
                  <a:prstClr val="black"/>
                </a:solidFill>
              </a:rPr>
              <a:t>E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25" name="角丸四角形吹き出し 24"/>
          <p:cNvSpPr/>
          <p:nvPr/>
        </p:nvSpPr>
        <p:spPr>
          <a:xfrm>
            <a:off x="1498536" y="3751915"/>
            <a:ext cx="5449728" cy="735601"/>
          </a:xfrm>
          <a:prstGeom prst="wedgeRoundRectCallout">
            <a:avLst>
              <a:gd name="adj1" fmla="val -53819"/>
              <a:gd name="adj2" fmla="val 21712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俺らのチームめちゃ弱いから微妙（笑）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26" name="楕円 25"/>
          <p:cNvSpPr/>
          <p:nvPr/>
        </p:nvSpPr>
        <p:spPr>
          <a:xfrm>
            <a:off x="238954" y="3687668"/>
            <a:ext cx="864096" cy="86409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4000" dirty="0">
                <a:solidFill>
                  <a:prstClr val="black"/>
                </a:solidFill>
              </a:rPr>
              <a:t>D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31" name="角丸四角形吹き出し 30"/>
          <p:cNvSpPr/>
          <p:nvPr/>
        </p:nvSpPr>
        <p:spPr>
          <a:xfrm>
            <a:off x="1498536" y="5779050"/>
            <a:ext cx="4513624" cy="735601"/>
          </a:xfrm>
          <a:prstGeom prst="wedgeRoundRectCallout">
            <a:avLst>
              <a:gd name="adj1" fmla="val -54583"/>
              <a:gd name="adj2" fmla="val 19367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あいつ休んだら勝てるかもな笑</a:t>
            </a:r>
          </a:p>
        </p:txBody>
      </p:sp>
      <p:sp>
        <p:nvSpPr>
          <p:cNvPr id="32" name="楕円 31"/>
          <p:cNvSpPr/>
          <p:nvPr/>
        </p:nvSpPr>
        <p:spPr>
          <a:xfrm>
            <a:off x="238954" y="5714803"/>
            <a:ext cx="864096" cy="86409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4000" dirty="0">
                <a:solidFill>
                  <a:prstClr val="black"/>
                </a:solidFill>
              </a:rPr>
              <a:t>F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875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4" grpId="0" animBg="1"/>
      <p:bldP spid="18" grpId="0" animBg="1"/>
      <p:bldP spid="19" grpId="0" animBg="1"/>
      <p:bldP spid="22" grpId="0" animBg="1"/>
      <p:bldP spid="23" grpId="0" animBg="1"/>
      <p:bldP spid="25" grpId="0" animBg="1"/>
      <p:bldP spid="26" grpId="0" animBg="1"/>
      <p:bldP spid="31" grpId="0" animBg="1"/>
      <p:bldP spid="3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143000"/>
          </a:xfrm>
        </p:spPr>
        <p:txBody>
          <a:bodyPr>
            <a:noAutofit/>
          </a:bodyPr>
          <a:lstStyle/>
          <a:p>
            <a:r>
              <a:rPr kumimoji="1" lang="ja-JP" altLang="en-US" sz="3600" dirty="0" smtClean="0"/>
              <a:t>そんな会話の１週間後</a:t>
            </a:r>
            <a:endParaRPr kumimoji="1" lang="ja-JP" altLang="en-US" sz="3600" dirty="0"/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467544" y="263691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 smtClean="0"/>
              <a:t>球技大会は終わりました。</a:t>
            </a:r>
            <a:endParaRPr lang="ja-JP" altLang="en-US" sz="3600" dirty="0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547936" y="423021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 smtClean="0"/>
              <a:t>結果は残念ながら負けてしまいました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62284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924301" y="529823"/>
            <a:ext cx="49091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4000" dirty="0" smtClean="0">
                <a:solidFill>
                  <a:prstClr val="black"/>
                </a:solidFill>
              </a:rPr>
              <a:t>グループ（５）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991872" y="1719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 smtClean="0">
                <a:solidFill>
                  <a:prstClr val="black"/>
                </a:solidFill>
              </a:rPr>
              <a:t>１００％</a:t>
            </a:r>
            <a:endParaRPr lang="en-US" altLang="ja-JP" b="1" dirty="0" smtClean="0">
              <a:solidFill>
                <a:prstClr val="black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103948" y="1719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 smtClean="0">
                <a:solidFill>
                  <a:prstClr val="black"/>
                </a:solidFill>
              </a:rPr>
              <a:t>１９：５４</a:t>
            </a:r>
            <a:endParaRPr lang="en-US" altLang="ja-JP" b="1" dirty="0" smtClean="0">
              <a:solidFill>
                <a:prstClr val="black"/>
              </a:solidFill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216074" y="704559"/>
            <a:ext cx="648072" cy="480330"/>
            <a:chOff x="216074" y="704559"/>
            <a:chExt cx="648072" cy="480330"/>
          </a:xfrm>
        </p:grpSpPr>
        <p:sp>
          <p:nvSpPr>
            <p:cNvPr id="10" name="左矢印 9"/>
            <p:cNvSpPr/>
            <p:nvPr/>
          </p:nvSpPr>
          <p:spPr>
            <a:xfrm>
              <a:off x="323528" y="764704"/>
              <a:ext cx="432048" cy="360040"/>
            </a:xfrm>
            <a:prstGeom prst="leftArrow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フローチャート: 代替処理 10"/>
            <p:cNvSpPr/>
            <p:nvPr/>
          </p:nvSpPr>
          <p:spPr>
            <a:xfrm>
              <a:off x="216074" y="704559"/>
              <a:ext cx="648072" cy="480330"/>
            </a:xfrm>
            <a:prstGeom prst="flowChartAlternateProcess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20" name="角丸四角形吹き出し 19"/>
          <p:cNvSpPr/>
          <p:nvPr/>
        </p:nvSpPr>
        <p:spPr>
          <a:xfrm>
            <a:off x="1475656" y="1814788"/>
            <a:ext cx="3204356" cy="735601"/>
          </a:xfrm>
          <a:prstGeom prst="wedgeRoundRectCallout">
            <a:avLst>
              <a:gd name="adj1" fmla="val -56242"/>
              <a:gd name="adj2" fmla="val 22885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いやー勝ちたかったな</a:t>
            </a:r>
          </a:p>
        </p:txBody>
      </p:sp>
      <p:sp>
        <p:nvSpPr>
          <p:cNvPr id="4" name="楕円 3"/>
          <p:cNvSpPr/>
          <p:nvPr/>
        </p:nvSpPr>
        <p:spPr>
          <a:xfrm>
            <a:off x="216074" y="1750541"/>
            <a:ext cx="864096" cy="86409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4000" dirty="0">
                <a:solidFill>
                  <a:prstClr val="black"/>
                </a:solidFill>
              </a:rPr>
              <a:t>B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8" name="角丸四角形吹き出し 17"/>
          <p:cNvSpPr/>
          <p:nvPr/>
        </p:nvSpPr>
        <p:spPr>
          <a:xfrm>
            <a:off x="1475656" y="2753521"/>
            <a:ext cx="4104456" cy="735601"/>
          </a:xfrm>
          <a:prstGeom prst="wedgeRoundRectCallout">
            <a:avLst>
              <a:gd name="adj1" fmla="val -55351"/>
              <a:gd name="adj2" fmla="val 18194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放課後にも練習したのに</a:t>
            </a:r>
            <a:r>
              <a:rPr lang="ja-JP" altLang="en-US" sz="2400" dirty="0" err="1">
                <a:solidFill>
                  <a:schemeClr val="tx1"/>
                </a:solidFill>
              </a:rPr>
              <a:t>な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9" name="楕円 18"/>
          <p:cNvSpPr/>
          <p:nvPr/>
        </p:nvSpPr>
        <p:spPr>
          <a:xfrm>
            <a:off x="216074" y="2689274"/>
            <a:ext cx="864096" cy="86409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4000" dirty="0">
                <a:solidFill>
                  <a:prstClr val="black"/>
                </a:solidFill>
              </a:rPr>
              <a:t>C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22" name="角丸四角形吹き出し 21"/>
          <p:cNvSpPr/>
          <p:nvPr/>
        </p:nvSpPr>
        <p:spPr>
          <a:xfrm>
            <a:off x="1498536" y="4789752"/>
            <a:ext cx="5760640" cy="735601"/>
          </a:xfrm>
          <a:prstGeom prst="wedgeRoundRectCallout">
            <a:avLst>
              <a:gd name="adj1" fmla="val -53819"/>
              <a:gd name="adj2" fmla="val 21712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ja-JP" altLang="en-US" sz="2400" dirty="0" smtClean="0">
                <a:solidFill>
                  <a:schemeClr val="tx1"/>
                </a:solidFill>
              </a:rPr>
              <a:t>しかもＡは</a:t>
            </a:r>
            <a:r>
              <a:rPr lang="ja-JP" altLang="en-US" sz="2400" dirty="0">
                <a:solidFill>
                  <a:schemeClr val="tx1"/>
                </a:solidFill>
              </a:rPr>
              <a:t>放課後練きてなくなかった？</a:t>
            </a:r>
          </a:p>
        </p:txBody>
      </p:sp>
      <p:sp>
        <p:nvSpPr>
          <p:cNvPr id="23" name="楕円 22"/>
          <p:cNvSpPr/>
          <p:nvPr/>
        </p:nvSpPr>
        <p:spPr>
          <a:xfrm>
            <a:off x="238954" y="4725505"/>
            <a:ext cx="864096" cy="86409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4000" dirty="0">
                <a:solidFill>
                  <a:prstClr val="black"/>
                </a:solidFill>
              </a:rPr>
              <a:t>E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25" name="角丸四角形吹き出し 24"/>
          <p:cNvSpPr/>
          <p:nvPr/>
        </p:nvSpPr>
        <p:spPr>
          <a:xfrm>
            <a:off x="1498536" y="3751915"/>
            <a:ext cx="5760640" cy="735601"/>
          </a:xfrm>
          <a:prstGeom prst="wedgeRoundRectCallout">
            <a:avLst>
              <a:gd name="adj1" fmla="val -53819"/>
              <a:gd name="adj2" fmla="val 21712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やっぱり</a:t>
            </a:r>
            <a:r>
              <a:rPr lang="ja-JP" altLang="en-US" sz="2400" dirty="0" smtClean="0">
                <a:solidFill>
                  <a:schemeClr val="tx1"/>
                </a:solidFill>
              </a:rPr>
              <a:t>、Ａが</a:t>
            </a:r>
            <a:r>
              <a:rPr lang="ja-JP" altLang="en-US" sz="2400" dirty="0">
                <a:solidFill>
                  <a:schemeClr val="tx1"/>
                </a:solidFill>
              </a:rPr>
              <a:t>おるチームが足</a:t>
            </a:r>
            <a:r>
              <a:rPr lang="ja-JP" altLang="en-US" sz="2400" dirty="0" err="1">
                <a:solidFill>
                  <a:schemeClr val="tx1"/>
                </a:solidFill>
              </a:rPr>
              <a:t>ひっぱ</a:t>
            </a:r>
            <a:r>
              <a:rPr lang="ja-JP" altLang="en-US" sz="2400" dirty="0">
                <a:solidFill>
                  <a:schemeClr val="tx1"/>
                </a:solidFill>
              </a:rPr>
              <a:t>たな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26" name="楕円 25"/>
          <p:cNvSpPr/>
          <p:nvPr/>
        </p:nvSpPr>
        <p:spPr>
          <a:xfrm>
            <a:off x="238954" y="3687668"/>
            <a:ext cx="864096" cy="86409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4000" dirty="0">
                <a:solidFill>
                  <a:prstClr val="black"/>
                </a:solidFill>
              </a:rPr>
              <a:t>D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31" name="角丸四角形吹き出し 30"/>
          <p:cNvSpPr/>
          <p:nvPr/>
        </p:nvSpPr>
        <p:spPr>
          <a:xfrm>
            <a:off x="1498536" y="5779050"/>
            <a:ext cx="1813324" cy="735601"/>
          </a:xfrm>
          <a:prstGeom prst="wedgeRoundRectCallout">
            <a:avLst>
              <a:gd name="adj1" fmla="val -59528"/>
              <a:gd name="adj2" fmla="val 19367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ほんまそれ</a:t>
            </a:r>
          </a:p>
        </p:txBody>
      </p:sp>
      <p:sp>
        <p:nvSpPr>
          <p:cNvPr id="32" name="楕円 31"/>
          <p:cNvSpPr/>
          <p:nvPr/>
        </p:nvSpPr>
        <p:spPr>
          <a:xfrm>
            <a:off x="238954" y="5714803"/>
            <a:ext cx="864096" cy="86409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4000" dirty="0" smtClean="0">
                <a:solidFill>
                  <a:prstClr val="black"/>
                </a:solidFill>
              </a:rPr>
              <a:t>F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875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4" grpId="0" animBg="1"/>
      <p:bldP spid="18" grpId="0" animBg="1"/>
      <p:bldP spid="19" grpId="0" animBg="1"/>
      <p:bldP spid="22" grpId="0" animBg="1"/>
      <p:bldP spid="23" grpId="0" animBg="1"/>
      <p:bldP spid="25" grpId="0" animBg="1"/>
      <p:bldP spid="26" grpId="0" animBg="1"/>
      <p:bldP spid="31" grpId="0" animBg="1"/>
      <p:bldP spid="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924301" y="529823"/>
            <a:ext cx="49091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4000" dirty="0" smtClean="0">
                <a:solidFill>
                  <a:prstClr val="black"/>
                </a:solidFill>
              </a:rPr>
              <a:t>グループ（５）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991872" y="1719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 smtClean="0">
                <a:solidFill>
                  <a:prstClr val="black"/>
                </a:solidFill>
              </a:rPr>
              <a:t>１００％</a:t>
            </a:r>
            <a:endParaRPr lang="en-US" altLang="ja-JP" b="1" dirty="0" smtClean="0">
              <a:solidFill>
                <a:prstClr val="black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103948" y="1719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 smtClean="0">
                <a:solidFill>
                  <a:prstClr val="black"/>
                </a:solidFill>
              </a:rPr>
              <a:t>１９：５５</a:t>
            </a:r>
            <a:endParaRPr lang="en-US" altLang="ja-JP" b="1" dirty="0" smtClean="0">
              <a:solidFill>
                <a:prstClr val="black"/>
              </a:solidFill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216074" y="704559"/>
            <a:ext cx="648072" cy="480330"/>
            <a:chOff x="216074" y="704559"/>
            <a:chExt cx="648072" cy="480330"/>
          </a:xfrm>
        </p:grpSpPr>
        <p:sp>
          <p:nvSpPr>
            <p:cNvPr id="10" name="左矢印 9"/>
            <p:cNvSpPr/>
            <p:nvPr/>
          </p:nvSpPr>
          <p:spPr>
            <a:xfrm>
              <a:off x="323528" y="764704"/>
              <a:ext cx="432048" cy="360040"/>
            </a:xfrm>
            <a:prstGeom prst="leftArrow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フローチャート: 代替処理 10"/>
            <p:cNvSpPr/>
            <p:nvPr/>
          </p:nvSpPr>
          <p:spPr>
            <a:xfrm>
              <a:off x="216074" y="704559"/>
              <a:ext cx="648072" cy="480330"/>
            </a:xfrm>
            <a:prstGeom prst="flowChartAlternateProcess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20" name="角丸四角形吹き出し 19"/>
          <p:cNvSpPr/>
          <p:nvPr/>
        </p:nvSpPr>
        <p:spPr>
          <a:xfrm>
            <a:off x="1475656" y="1814788"/>
            <a:ext cx="1944216" cy="735601"/>
          </a:xfrm>
          <a:prstGeom prst="wedgeRoundRectCallout">
            <a:avLst>
              <a:gd name="adj1" fmla="val -57812"/>
              <a:gd name="adj2" fmla="val 26403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ja-JP" altLang="en-US" sz="2400" dirty="0" err="1">
                <a:solidFill>
                  <a:schemeClr val="tx1"/>
                </a:solidFill>
              </a:rPr>
              <a:t>まじうざ</a:t>
            </a:r>
            <a:r>
              <a:rPr lang="ja-JP" altLang="en-US" sz="2400" dirty="0">
                <a:solidFill>
                  <a:schemeClr val="tx1"/>
                </a:solidFill>
              </a:rPr>
              <a:t>いな</a:t>
            </a:r>
          </a:p>
        </p:txBody>
      </p:sp>
      <p:sp>
        <p:nvSpPr>
          <p:cNvPr id="4" name="楕円 3"/>
          <p:cNvSpPr/>
          <p:nvPr/>
        </p:nvSpPr>
        <p:spPr>
          <a:xfrm>
            <a:off x="216074" y="1750541"/>
            <a:ext cx="864096" cy="86409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4000" dirty="0">
                <a:solidFill>
                  <a:prstClr val="black"/>
                </a:solidFill>
              </a:rPr>
              <a:t>B</a:t>
            </a:r>
            <a:endParaRPr lang="en-US" altLang="ja-JP" sz="4000" dirty="0" smtClean="0">
              <a:solidFill>
                <a:prstClr val="black"/>
              </a:solidFill>
            </a:endParaRPr>
          </a:p>
        </p:txBody>
      </p:sp>
      <p:sp>
        <p:nvSpPr>
          <p:cNvPr id="18" name="角丸四角形吹き出し 17"/>
          <p:cNvSpPr/>
          <p:nvPr/>
        </p:nvSpPr>
        <p:spPr>
          <a:xfrm>
            <a:off x="1475656" y="2753521"/>
            <a:ext cx="3384376" cy="735601"/>
          </a:xfrm>
          <a:prstGeom prst="wedgeRoundRectCallout">
            <a:avLst>
              <a:gd name="adj1" fmla="val -54627"/>
              <a:gd name="adj2" fmla="val 21712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明日</a:t>
            </a:r>
            <a:r>
              <a:rPr lang="ja-JP" altLang="en-US" sz="2400" dirty="0" smtClean="0">
                <a:solidFill>
                  <a:schemeClr val="tx1"/>
                </a:solidFill>
              </a:rPr>
              <a:t>から</a:t>
            </a:r>
            <a:r>
              <a:rPr lang="ja-JP" altLang="en-US" sz="2400" dirty="0">
                <a:solidFill>
                  <a:schemeClr val="tx1"/>
                </a:solidFill>
              </a:rPr>
              <a:t>Ａ</a:t>
            </a:r>
            <a:r>
              <a:rPr lang="ja-JP" altLang="en-US" sz="2400" dirty="0" smtClean="0">
                <a:solidFill>
                  <a:schemeClr val="tx1"/>
                </a:solidFill>
              </a:rPr>
              <a:t>無視</a:t>
            </a:r>
            <a:r>
              <a:rPr lang="ja-JP" altLang="en-US" sz="2400" dirty="0">
                <a:solidFill>
                  <a:schemeClr val="tx1"/>
                </a:solidFill>
              </a:rPr>
              <a:t>しようぜ</a:t>
            </a:r>
          </a:p>
        </p:txBody>
      </p:sp>
      <p:sp>
        <p:nvSpPr>
          <p:cNvPr id="19" name="楕円 18"/>
          <p:cNvSpPr/>
          <p:nvPr/>
        </p:nvSpPr>
        <p:spPr>
          <a:xfrm>
            <a:off x="216074" y="2689274"/>
            <a:ext cx="864096" cy="86409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4000" dirty="0">
                <a:solidFill>
                  <a:prstClr val="black"/>
                </a:solidFill>
              </a:rPr>
              <a:t>B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22" name="角丸四角形吹き出し 21"/>
          <p:cNvSpPr/>
          <p:nvPr/>
        </p:nvSpPr>
        <p:spPr>
          <a:xfrm>
            <a:off x="1498536" y="4789751"/>
            <a:ext cx="1201256" cy="735601"/>
          </a:xfrm>
          <a:prstGeom prst="wedgeRoundRectCallout">
            <a:avLst>
              <a:gd name="adj1" fmla="val -66745"/>
              <a:gd name="adj2" fmla="val 22884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そやな</a:t>
            </a:r>
          </a:p>
        </p:txBody>
      </p:sp>
      <p:sp>
        <p:nvSpPr>
          <p:cNvPr id="23" name="楕円 22"/>
          <p:cNvSpPr/>
          <p:nvPr/>
        </p:nvSpPr>
        <p:spPr>
          <a:xfrm>
            <a:off x="238954" y="4725505"/>
            <a:ext cx="864096" cy="86409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4000" dirty="0">
                <a:solidFill>
                  <a:prstClr val="black"/>
                </a:solidFill>
              </a:rPr>
              <a:t>D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25" name="角丸四角形吹き出し 24"/>
          <p:cNvSpPr/>
          <p:nvPr/>
        </p:nvSpPr>
        <p:spPr>
          <a:xfrm>
            <a:off x="1498536" y="3751915"/>
            <a:ext cx="1129248" cy="735601"/>
          </a:xfrm>
          <a:prstGeom prst="wedgeRoundRectCallout">
            <a:avLst>
              <a:gd name="adj1" fmla="val -66041"/>
              <a:gd name="adj2" fmla="val 25230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了解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26" name="楕円 25"/>
          <p:cNvSpPr/>
          <p:nvPr/>
        </p:nvSpPr>
        <p:spPr>
          <a:xfrm>
            <a:off x="238954" y="3687668"/>
            <a:ext cx="864096" cy="86409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4000" dirty="0">
                <a:solidFill>
                  <a:prstClr val="black"/>
                </a:solidFill>
              </a:rPr>
              <a:t>C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31" name="角丸四角形吹き出し 30"/>
          <p:cNvSpPr/>
          <p:nvPr/>
        </p:nvSpPr>
        <p:spPr>
          <a:xfrm>
            <a:off x="1498536" y="5779050"/>
            <a:ext cx="1345272" cy="735601"/>
          </a:xfrm>
          <a:prstGeom prst="wedgeRoundRectCallout">
            <a:avLst>
              <a:gd name="adj1" fmla="val -66003"/>
              <a:gd name="adj2" fmla="val 24058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400" dirty="0" smtClean="0">
                <a:solidFill>
                  <a:prstClr val="black"/>
                </a:solidFill>
              </a:rPr>
              <a:t>おけ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  <p:sp>
        <p:nvSpPr>
          <p:cNvPr id="32" name="楕円 31"/>
          <p:cNvSpPr/>
          <p:nvPr/>
        </p:nvSpPr>
        <p:spPr>
          <a:xfrm>
            <a:off x="238954" y="5714803"/>
            <a:ext cx="864096" cy="86409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4000" dirty="0" smtClean="0">
                <a:solidFill>
                  <a:prstClr val="black"/>
                </a:solidFill>
              </a:rPr>
              <a:t>E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875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4" grpId="0" animBg="1"/>
      <p:bldP spid="18" grpId="0" animBg="1"/>
      <p:bldP spid="19" grpId="0" animBg="1"/>
      <p:bldP spid="22" grpId="0" animBg="1"/>
      <p:bldP spid="23" grpId="0" animBg="1"/>
      <p:bldP spid="25" grpId="0" animBg="1"/>
      <p:bldP spid="26" grpId="0" animBg="1"/>
      <p:bldP spid="31" grpId="0" animBg="1"/>
      <p:bldP spid="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2924944"/>
            <a:ext cx="8229600" cy="1143000"/>
          </a:xfrm>
        </p:spPr>
        <p:txBody>
          <a:bodyPr>
            <a:noAutofit/>
          </a:bodyPr>
          <a:lstStyle/>
          <a:p>
            <a:r>
              <a:rPr lang="ja-JP" altLang="en-US" sz="4800" dirty="0" smtClean="0"/>
              <a:t>グループチャット</a:t>
            </a:r>
            <a:r>
              <a:rPr kumimoji="1" lang="ja-JP" altLang="en-US" sz="4800" dirty="0" smtClean="0"/>
              <a:t>での</a:t>
            </a:r>
            <a:r>
              <a:rPr kumimoji="1" lang="en-US" altLang="ja-JP" sz="4800" dirty="0" smtClean="0"/>
              <a:t/>
            </a:r>
            <a:br>
              <a:rPr kumimoji="1" lang="en-US" altLang="ja-JP" sz="4800" dirty="0" smtClean="0"/>
            </a:br>
            <a:r>
              <a:rPr kumimoji="1" lang="ja-JP" altLang="en-US" sz="4800" dirty="0" smtClean="0"/>
              <a:t>陰口がきっかけとなり、</a:t>
            </a:r>
            <a:r>
              <a:rPr kumimoji="1" lang="en-US" altLang="ja-JP" sz="4800" dirty="0" smtClean="0"/>
              <a:t/>
            </a:r>
            <a:br>
              <a:rPr kumimoji="1" lang="en-US" altLang="ja-JP" sz="4800" dirty="0" smtClean="0"/>
            </a:br>
            <a:r>
              <a:rPr lang="ja-JP" altLang="en-US" sz="4800" dirty="0"/>
              <a:t>Ａ</a:t>
            </a:r>
            <a:r>
              <a:rPr lang="ja-JP" altLang="en-US" sz="4800" dirty="0" smtClean="0"/>
              <a:t>のいじめがはじまりました</a:t>
            </a: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61447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814</TotalTime>
  <Words>669</Words>
  <Application>Microsoft Office PowerPoint</Application>
  <PresentationFormat>画面に合わせる (4:3)</PresentationFormat>
  <Paragraphs>174</Paragraphs>
  <Slides>18</Slides>
  <Notes>13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18</vt:i4>
      </vt:variant>
    </vt:vector>
  </HeadingPairs>
  <TitlesOfParts>
    <vt:vector size="20" baseType="lpstr">
      <vt:lpstr>Office ​​テーマ</vt:lpstr>
      <vt:lpstr>1_Office ​​テーマ</vt:lpstr>
      <vt:lpstr>ネットいじめ</vt:lpstr>
      <vt:lpstr>最近、Ａ君は元気がありません</vt:lpstr>
      <vt:lpstr>少し前の話</vt:lpstr>
      <vt:lpstr>PowerPoint プレゼンテーション</vt:lpstr>
      <vt:lpstr>PowerPoint プレゼンテーション</vt:lpstr>
      <vt:lpstr>そんな会話の１週間後</vt:lpstr>
      <vt:lpstr>PowerPoint プレゼンテーション</vt:lpstr>
      <vt:lpstr>PowerPoint プレゼンテーション</vt:lpstr>
      <vt:lpstr>グループチャットでの 陰口がきっかけとなり、 Ａのいじめがはじまりました</vt:lpstr>
      <vt:lpstr>無視され、ひそひそ話されることに</vt:lpstr>
      <vt:lpstr>自分がいないグループで 自分の悪口を言われていることを知る</vt:lpstr>
      <vt:lpstr>PowerPoint プレゼンテーション</vt:lpstr>
      <vt:lpstr>被害者　ー　いじめられている人</vt:lpstr>
      <vt:lpstr>PowerPoint プレゼンテーション</vt:lpstr>
      <vt:lpstr>PowerPoint プレゼンテーション</vt:lpstr>
      <vt:lpstr>PowerPoint プレゼンテーション</vt:lpstr>
      <vt:lpstr>いじめのきっかけ</vt:lpstr>
      <vt:lpstr>どういう発言が 良くなかったのか？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あなたならどうしますか？</dc:title>
  <dc:creator>takumi</dc:creator>
  <cp:lastModifiedBy>兵庫県</cp:lastModifiedBy>
  <cp:revision>62</cp:revision>
  <cp:lastPrinted>2016-03-15T01:23:52Z</cp:lastPrinted>
  <dcterms:created xsi:type="dcterms:W3CDTF">2016-01-16T03:47:56Z</dcterms:created>
  <dcterms:modified xsi:type="dcterms:W3CDTF">2016-03-15T01:24:01Z</dcterms:modified>
</cp:coreProperties>
</file>